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57" r:id="rId4"/>
    <p:sldId id="284" r:id="rId5"/>
    <p:sldId id="283" r:id="rId6"/>
    <p:sldId id="285" r:id="rId7"/>
    <p:sldId id="279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0265C96-9297-4A0E-90D4-A42FBAE5379C}">
          <p14:sldIdLst>
            <p14:sldId id="280"/>
            <p14:sldId id="281"/>
            <p14:sldId id="257"/>
            <p14:sldId id="284"/>
            <p14:sldId id="283"/>
            <p14:sldId id="285"/>
          </p14:sldIdLst>
        </p14:section>
        <p14:section name="Oddíl bez názvu" id="{97C810A6-6149-4DCE-B827-67739D156FFA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0" autoAdjust="0"/>
    <p:restoredTop sz="95596" autoAdjust="0"/>
  </p:normalViewPr>
  <p:slideViewPr>
    <p:cSldViewPr>
      <p:cViewPr varScale="1">
        <p:scale>
          <a:sx n="81" d="100"/>
          <a:sy n="81" d="100"/>
        </p:scale>
        <p:origin x="86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cs-CZ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9DFF3C-AE9F-4DC8-AAEF-D64D9DEC37A1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8B695-2B3A-4D90-8D02-9FCB86CBAA7F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8B695-2B3A-4D90-8D02-9FCB86CBAA7F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3159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8B695-2B3A-4D90-8D02-9FCB86CBAA7F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727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8B695-2B3A-4D90-8D02-9FCB86CBAA7F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72597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6B632-83F1-4389-92B2-4EFE7B65BEF7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en-US" alt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cs-CZ" altLang="cs-CZ" noProof="0" smtClean="0"/>
              <a:t>Kliknutím můžete upravit styl předlohy.</a:t>
            </a:r>
            <a:endParaRPr lang="en-US" altLang="cs-CZ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73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83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843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3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7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2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62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0670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6936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9712" y="2060848"/>
            <a:ext cx="547260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18. březen</a:t>
            </a:r>
          </a:p>
          <a:p>
            <a:pPr algn="just"/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Dobré ráno žáci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pPr algn="just"/>
            <a:endParaRPr lang="cs-CZ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aždý nový den nám přináší chvíle, díky kterým poznáváme svět kolem nás. Ani dnes tomu nebude jinak. Pojďme se rychle společně podívat co               nám dnes nachystal.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6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9712" y="198884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63688" y="1988840"/>
            <a:ext cx="58326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r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18. Březen</a:t>
            </a:r>
          </a:p>
          <a:p>
            <a:pPr marL="358775" algn="l"/>
            <a:endParaRPr lang="cs-CZ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58775" algn="l"/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Termín splnění do 19. 3. 2020</a:t>
            </a:r>
          </a:p>
          <a:p>
            <a:pPr marL="358775" algn="l"/>
            <a:endParaRPr lang="cs-CZ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36575" indent="-177800" algn="l">
              <a:buFont typeface="+mj-lt"/>
              <a:buAutoNum type="arabicPeriod"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Čtení s porozuměním</a:t>
            </a:r>
          </a:p>
          <a:p>
            <a:pPr marL="715963" indent="-357188" algn="l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Mluvnické kategorie podstatných jmen</a:t>
            </a:r>
          </a:p>
          <a:p>
            <a:pPr marL="358775" algn="l"/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536575" indent="-273050" algn="l">
              <a:buFont typeface="+mj-lt"/>
              <a:buAutoNum type="arabicPeriod" startAt="2"/>
            </a:pP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3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404664"/>
            <a:ext cx="8856984" cy="587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b="1" kern="18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800" b="1" kern="18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Palečkovi</a:t>
            </a:r>
          </a:p>
          <a:p>
            <a:pPr>
              <a:spcAft>
                <a:spcPts val="0"/>
              </a:spcAft>
            </a:pPr>
            <a:r>
              <a:rPr lang="cs-CZ" sz="1600" i="1" kern="1800" spc="-10" dirty="0" smtClean="0">
                <a:solidFill>
                  <a:schemeClr val="bg1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(J. Vladislav a V. </a:t>
            </a:r>
            <a:r>
              <a:rPr lang="cs-CZ" sz="1600" i="1" kern="1800" spc="-10" dirty="0" err="1" smtClean="0">
                <a:solidFill>
                  <a:schemeClr val="bg1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Stanovský</a:t>
            </a:r>
            <a:r>
              <a:rPr lang="cs-CZ" sz="1600" i="1" kern="1800" spc="-10" dirty="0" smtClean="0">
                <a:solidFill>
                  <a:schemeClr val="bg1"/>
                </a:solidFill>
                <a:latin typeface="&amp;quo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920"/>
              </a:spcAft>
            </a:pP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Byli dva manželé a ti žili sami. Tolik si přáli děti, ale žádné neměli. Jednou odjel muž orat na pole a mezitím mu doma žena porodila syna. Synek nebyl o nic větší než paleček, tak mu maminka dala jméno Paleček. Byl to klučík poněkud zvláštní. Hned jak se narodil, skotačil, žádný koutek domu mu nezůstal utajený. 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920"/>
              </a:spcAft>
            </a:pP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Běhal po dvoře, po schodech, po kuchyni a kam jen se mu zlíbilo. Neustále si zpíval: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1920"/>
              </a:spcAft>
            </a:pP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„Já jsem </a:t>
            </a:r>
            <a:r>
              <a:rPr lang="cs-CZ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paleček, malinkatý </a:t>
            </a: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chlapeček,</a:t>
            </a:r>
            <a:b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naši nejsou doma </a:t>
            </a:r>
            <a:r>
              <a:rPr lang="cs-CZ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sami, já </a:t>
            </a: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jsem táty, já jsem mámy.</a:t>
            </a:r>
            <a:b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Když jeden z nich </a:t>
            </a:r>
            <a:r>
              <a:rPr lang="cs-CZ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nemůže, paleček </a:t>
            </a:r>
            <a:r>
              <a:rPr lang="cs-CZ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jim pomůže.“</a:t>
            </a:r>
            <a:endParaRPr lang="cs-CZ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08721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Maminka se zpěvu smála, ale bylo jim doma dobře. K polednímu zavolal Paleček na svou maminku: „Mámo, mámo, dej mi oběd, ať ho otci na pole donesu!“ Maminka se podivila a jídlo Palečkovi svěřit nechtěla. Když se nenechal odbýt, se smíchem mu oběd položila do koše a přikryla ho utěrkou. Paleček koš kupodivu zdvihl, dal si ho na hlavu a utíkal s ním na pole. Nebylo ho pod ním ani vidět. Zdálo se, jako by koš šel po cestě sám. Cestou se potýkal s různými překážkami. Brodil se louží a prachem, který mu byl po pás. I přesto si Paleček z toho nic nedělal a cestou kráčel dál. Zastavil se u potoka, na kterém ani lávka nebyla, aby se dostal na druhý břeh. </a:t>
            </a:r>
            <a:endParaRPr lang="cs-CZ" sz="2000" dirty="0" smtClean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Paleček </a:t>
            </a:r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si s tím však hned věděl rady a vzal z košíku dřevěnou lžíci, spustil ji na vodu a sedl si do ní jako do lodičky. Koš táhl za sebou a přeplul na druhý břeh. Když dorazil na pole, začal z dálky volat na otce: „Otče, otče, nesu ti oběd!“ Ale otec jeho hlásek nedoslechl. A kdyby snad, ani nevěděl, že nějakého syna má. Paleček i přesto nepřestal volat na svého otce, až stál skoro u něj. Otec se ohlídl a uslyšel zabzučení a tu uviděl za sebou stát koš. Palečka ale neviděl. Palečka spatřil, až když si koš pozorněji prohlížel. Ten se mu ohlásil: </a:t>
            </a:r>
            <a:endParaRPr lang="cs-CZ" sz="2000" dirty="0" smtClean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Já jsem váš chlapeček, malinkatý Paleček. Ráno narozený.“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548680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„Ráno narozený a už mi neseš oběd, ty jsi tedy zvláštní synek.“ Zasmál se otec, posadil se a začal obědvat. Paleček se otci nabídl, že bude zatím orat, ať mu dá bič, aby mohl voly pohánět. Otec se zasmál a říká mu: „Jak by si mohl voly pohánět, když bič ani neuneseš.“ „Tak budu pohánět bez biče,“ odpověděl Paleček a v tu ránu skočil na vola, vlezl mu do ucha a z plných plic volal: „Hoj, hejsa, hej!“, až volům v hlavě hřmělo. Ti se rozběhli, utíkali nahoru a dolů, tak rychle, že Paleček zoral více než otec za celé dopoledne. </a:t>
            </a:r>
            <a:endParaRPr lang="cs-CZ" sz="2000" dirty="0" smtClean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000" dirty="0" smtClean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000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Právě </a:t>
            </a:r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v tu dobu se vracel bohatý kupec z trhu cestou, která vedla právě kolem pole, kde oral Paleček. Povšiml si volů, kteří orali úplně sami. Velice se tomu podivil a přistoupil blíže. Udělal pár kroků a teprve zaslechl Palečkův hlas, jak voly pohání. Palečka však neviděl, až slyší hlas: „Tady jsem, v uchu vola!“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640960" cy="55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920"/>
              </a:spcAft>
            </a:pPr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Podíval se a Palečka tam našel. Velice se mu zalíbil, chtěl ho hned mít. Přál si, aby mu také tak rychle poháněl a málo jedl, neboť byl kupec velký lakomec. „Nechtěl bys ke mně do služby?“ zeptal se Palečka. „Proč ne, když to otec dovolí,“ odpověděl Paleček. Přiběhl k otci a zašeptal mu: „Otče jen mě prodej. Ničeho se neboj, hned se vrátím, ale jdi zpovzdálí za námi.“ Kupec přišel k otci a zeptal se ho, jestli mu malého klučinu neprodá. Řekl mu, že prodá za 5 zlatých. Kupec mu zaplatil, vzal Palečka a strčil ho do kabely. </a:t>
            </a:r>
            <a:endParaRPr lang="cs-CZ" sz="2000" dirty="0" smtClean="0">
              <a:solidFill>
                <a:schemeClr val="bg1"/>
              </a:solidFill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920"/>
              </a:spcAft>
            </a:pPr>
            <a:r>
              <a:rPr lang="cs-CZ" sz="2000" dirty="0" smtClean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Otec </a:t>
            </a:r>
            <a:r>
              <a:rPr lang="cs-CZ" sz="2000" dirty="0">
                <a:solidFill>
                  <a:schemeClr val="bg1"/>
                </a:solidFill>
                <a:latin typeface="&amp;quot"/>
                <a:ea typeface="Times New Roman" panose="02020603050405020304" pitchFamily="18" charset="0"/>
                <a:cs typeface="Times New Roman" panose="02020603050405020304" pitchFamily="18" charset="0"/>
              </a:rPr>
              <a:t>šel zpovzdálí za nimi, jak mu řekl Paleček. Až když našel zlatník za zlatníkem, pochopil Palečkův plán. Paleček totiž prokousal kupci díru do kabely. Když byla úplně prázdná proklouzl i on a pospíchal za svým otcem. Kupec došel domů a před vraty volá na svou ženu: „Ženo, pojď se podívat, jakého jsem ti koupil oráče!“ Sáhl do kabely, aby Palečka vytáhl. Kabela byla ale prázdná. Paleček ani peníze v ní nebyly. Kupec stál jako opařený. Žena ho viděla, jak oráče hledá v kabele a ještě mu vynadala. Paleček se vrátil společně s tatínkem domů a zlaťáky dali mamince.</a:t>
            </a:r>
            <a:endParaRPr lang="cs-CZ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664"/>
            <a:ext cx="6934200" cy="6264696"/>
          </a:xfrm>
        </p:spPr>
        <p:txBody>
          <a:bodyPr/>
          <a:lstStyle/>
          <a:p>
            <a:pPr indent="-258763" algn="just"/>
            <a:r>
              <a:rPr lang="cs-CZ" altLang="cs-CZ" sz="1800" dirty="0" smtClean="0">
                <a:solidFill>
                  <a:schemeClr val="tx1"/>
                </a:solidFill>
              </a:rPr>
              <a:t>Otevřete sešit školní, nadepište dnešní datum, tj. 18.  březen a téma hodiny: </a:t>
            </a:r>
            <a:r>
              <a:rPr lang="cs-CZ" altLang="cs-CZ" sz="2000" b="1" u="sng" dirty="0" smtClean="0">
                <a:solidFill>
                  <a:schemeClr val="tx1"/>
                </a:solidFill>
              </a:rPr>
              <a:t>Čtení s porozuměním a mluvnické kategorie podstatných jmen.</a:t>
            </a:r>
          </a:p>
          <a:p>
            <a:pPr indent="-258763" algn="just"/>
            <a:endParaRPr lang="cs-CZ" altLang="cs-CZ" sz="2000" dirty="0" smtClean="0">
              <a:solidFill>
                <a:schemeClr val="tx1"/>
              </a:solidFill>
            </a:endParaRPr>
          </a:p>
          <a:p>
            <a:pPr indent="-258763" algn="just"/>
            <a:r>
              <a:rPr lang="cs-CZ" altLang="cs-CZ" sz="2000" dirty="0" smtClean="0">
                <a:solidFill>
                  <a:schemeClr val="tx1"/>
                </a:solidFill>
              </a:rPr>
              <a:t>Přečtěte si pohádku</a:t>
            </a:r>
            <a:r>
              <a:rPr lang="cs-CZ" altLang="cs-CZ" sz="2000" dirty="0" smtClean="0">
                <a:solidFill>
                  <a:schemeClr val="tx1"/>
                </a:solidFill>
              </a:rPr>
              <a:t>: O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Palečekovi</a:t>
            </a:r>
            <a:endParaRPr lang="cs-CZ" altLang="cs-CZ" sz="2000" dirty="0" smtClean="0">
              <a:solidFill>
                <a:schemeClr val="tx1"/>
              </a:solidFill>
            </a:endParaRPr>
          </a:p>
          <a:p>
            <a:pPr indent="-258763" algn="just"/>
            <a:endParaRPr lang="cs-CZ" altLang="cs-CZ" sz="2000" dirty="0" smtClean="0">
              <a:solidFill>
                <a:schemeClr val="tx1"/>
              </a:solidFill>
            </a:endParaRPr>
          </a:p>
          <a:p>
            <a:pPr indent="-258763" algn="just"/>
            <a:r>
              <a:rPr lang="cs-CZ" altLang="cs-CZ" sz="2000" dirty="0" smtClean="0">
                <a:solidFill>
                  <a:schemeClr val="tx1"/>
                </a:solidFill>
              </a:rPr>
              <a:t>Do sešitu si poznamenejte název pohádky a  autory.</a:t>
            </a:r>
          </a:p>
          <a:p>
            <a:pPr marL="84137" indent="0" algn="just">
              <a:buNone/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indent="-258763" algn="just"/>
            <a:r>
              <a:rPr lang="cs-CZ" altLang="cs-CZ" sz="2000" dirty="0" smtClean="0">
                <a:solidFill>
                  <a:schemeClr val="tx1"/>
                </a:solidFill>
              </a:rPr>
              <a:t>Odpovědi na otázky napište do sešitu.</a:t>
            </a:r>
          </a:p>
          <a:p>
            <a:pPr marL="1168400" indent="-357188" algn="just">
              <a:buFont typeface="+mj-lt"/>
              <a:buAutoNum type="arabicPeriod"/>
            </a:pPr>
            <a:r>
              <a:rPr lang="cs-CZ" altLang="cs-CZ" sz="2000" dirty="0" smtClean="0">
                <a:solidFill>
                  <a:schemeClr val="tx1"/>
                </a:solidFill>
              </a:rPr>
              <a:t>Jaké překážky Paleček překonal, když nesl oběd otci </a:t>
            </a:r>
            <a:r>
              <a:rPr lang="cs-CZ" altLang="cs-CZ" sz="2000" dirty="0">
                <a:solidFill>
                  <a:schemeClr val="tx1"/>
                </a:solidFill>
              </a:rPr>
              <a:t>n</a:t>
            </a:r>
            <a:r>
              <a:rPr lang="cs-CZ" altLang="cs-CZ" sz="2000" dirty="0" smtClean="0">
                <a:solidFill>
                  <a:schemeClr val="tx1"/>
                </a:solidFill>
              </a:rPr>
              <a:t>a </a:t>
            </a:r>
            <a:r>
              <a:rPr lang="cs-CZ" altLang="cs-CZ" sz="2000" smtClean="0">
                <a:solidFill>
                  <a:schemeClr val="tx1"/>
                </a:solidFill>
              </a:rPr>
              <a:t>pole?</a:t>
            </a:r>
            <a:endParaRPr lang="cs-CZ" altLang="cs-CZ" sz="2000" dirty="0" smtClean="0">
              <a:solidFill>
                <a:schemeClr val="tx1"/>
              </a:solidFill>
            </a:endParaRPr>
          </a:p>
          <a:p>
            <a:pPr marL="1168400" indent="-357188" algn="just">
              <a:buFont typeface="+mj-lt"/>
              <a:buAutoNum type="arabicPeriod"/>
            </a:pPr>
            <a:r>
              <a:rPr lang="cs-CZ" altLang="cs-CZ" sz="2000" dirty="0" smtClean="0">
                <a:solidFill>
                  <a:schemeClr val="tx1"/>
                </a:solidFill>
              </a:rPr>
              <a:t>Proč </a:t>
            </a:r>
            <a:r>
              <a:rPr lang="cs-CZ" altLang="cs-CZ" sz="2000" dirty="0" smtClean="0">
                <a:solidFill>
                  <a:schemeClr val="tx1"/>
                </a:solidFill>
              </a:rPr>
              <a:t>chtěl bohatý kupec Palečka do služby?</a:t>
            </a:r>
            <a:endParaRPr lang="cs-CZ" altLang="cs-CZ" sz="2000" dirty="0" smtClean="0">
              <a:solidFill>
                <a:schemeClr val="tx1"/>
              </a:solidFill>
            </a:endParaRPr>
          </a:p>
          <a:p>
            <a:pPr marL="811212" indent="0" algn="just">
              <a:buNone/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 algn="just"/>
            <a:r>
              <a:rPr lang="cs-CZ" altLang="cs-CZ" sz="2000" dirty="0" smtClean="0">
                <a:solidFill>
                  <a:schemeClr val="tx1"/>
                </a:solidFill>
              </a:rPr>
              <a:t>V pohádce vyhledej a poté do sešitu zapiš všechna podstatná jména. </a:t>
            </a:r>
            <a:r>
              <a:rPr lang="cs-CZ" altLang="cs-CZ" sz="2000" i="1" dirty="0" smtClean="0">
                <a:solidFill>
                  <a:schemeClr val="tx1"/>
                </a:solidFill>
              </a:rPr>
              <a:t>(každé na jeden řádek)</a:t>
            </a:r>
          </a:p>
          <a:p>
            <a:pPr marL="0" indent="0" algn="just">
              <a:buNone/>
            </a:pPr>
            <a:endParaRPr lang="cs-CZ" altLang="cs-CZ" sz="2000" i="1" dirty="0" smtClean="0">
              <a:solidFill>
                <a:schemeClr val="tx1"/>
              </a:solidFill>
            </a:endParaRPr>
          </a:p>
          <a:p>
            <a:pPr algn="just"/>
            <a:r>
              <a:rPr lang="cs-CZ" altLang="cs-CZ" sz="2000" dirty="0" smtClean="0">
                <a:solidFill>
                  <a:schemeClr val="tx1"/>
                </a:solidFill>
              </a:rPr>
              <a:t>U podstatných jmen urči a napiš pád, číslo, rod a vzor.</a:t>
            </a:r>
          </a:p>
          <a:p>
            <a:pPr algn="just"/>
            <a:endParaRPr lang="cs-CZ" altLang="cs-CZ" sz="2000" dirty="0" smtClean="0">
              <a:solidFill>
                <a:schemeClr val="tx1"/>
              </a:solidFill>
            </a:endParaRPr>
          </a:p>
          <a:p>
            <a:pPr marL="1168400" indent="-357188" algn="just">
              <a:buFont typeface="+mj-lt"/>
              <a:buAutoNum type="arabicPeriod"/>
            </a:pPr>
            <a:endParaRPr lang="en-US" alt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152</TotalTime>
  <Words>191</Words>
  <Application>Microsoft Office PowerPoint</Application>
  <PresentationFormat>Předvádění na obrazovce (4:3)</PresentationFormat>
  <Paragraphs>44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&amp;quot</vt:lpstr>
      <vt:lpstr>Arial</vt:lpstr>
      <vt:lpstr>Calibri</vt:lpstr>
      <vt:lpstr>Microsoft Sans Serif</vt:lpstr>
      <vt:lpstr>Times New Roman</vt:lpstr>
      <vt:lpstr>powerpoint-template-24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Petr Šeda</dc:creator>
  <cp:lastModifiedBy>Petr Šeda</cp:lastModifiedBy>
  <cp:revision>16</cp:revision>
  <dcterms:created xsi:type="dcterms:W3CDTF">2019-12-28T06:27:05Z</dcterms:created>
  <dcterms:modified xsi:type="dcterms:W3CDTF">2020-03-18T06:28:53Z</dcterms:modified>
</cp:coreProperties>
</file>