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78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DFB09-0C15-4C1A-B803-FDCB6CAEB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02CA77-03AA-44DE-8201-5BFF7971C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13C24B-257B-45E3-86F0-25857631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BE1FB-D8D2-4B02-A940-DD2C9406E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7C8C8F-E2EC-4381-AEF0-4517C7C4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95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D6948-F95B-49BC-B021-E65BC7A7D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8D469B-67FC-43C9-97B6-F25DD68AB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A052B-D52B-41B7-8A1D-52C9D19D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8AFA2D-1333-4659-88FB-E9412AA3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F5C10F-717D-499A-8F47-337036A3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2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4C2177-E149-4EDE-B371-4A448414D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27EC7A-6D3E-47E1-A120-5B3A4F03D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E2CEE6-7F4D-4A34-9082-B90D11BF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8E3F85-3565-45D8-99AB-B9906939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B873F0-7ABB-48C4-9579-7B0BA51B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2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3C76E-CD3E-48DD-85DB-BBE56CDC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2B2F9-407B-44F0-9859-0239EAE27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18735-8151-4A21-A94C-DDC53E41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13B2E3-47F0-4332-B12B-9C45A2C6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FA26C0-4AC8-4BC6-A689-007599AA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9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EF7C0-EE9F-454C-AD02-A35153B15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98D474-30BD-47D4-999D-77D86BF2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E24FE0-F600-4AE3-B644-5F9CA07F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1EDFF4-0347-4284-B4B1-E8ABAF4F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12B56E-7AEE-4463-8B50-F02AFAA14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40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12D08-4261-4DA1-8F8D-46BAAA2B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5C6CA-4FAE-4441-833F-B0BC41F09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CC2D16-0EAF-439C-B452-15984FCA4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D245EB-FA0C-4B22-805F-D2C6609D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EA0862-B1B1-4F05-8F04-7CE5B0DAF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F902E4-7764-4107-B035-A988970C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3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B477C-FE7B-404D-9A6A-FA79B75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FBA18C-B339-4727-9ED9-3B48C09FB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450473-82C2-49BA-B99F-145774D01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70C8BE-E199-4E63-9339-7E4095F3E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487AB1-BA32-4496-8BDE-7173DA3F6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60B0CC-FC85-4047-97D4-217CFC29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D4CD87-8819-453B-A9AF-0B6559F39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914D28-C898-4688-B9CC-A1350022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48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33357-05C9-4262-8186-E699969F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2619C4-939E-4A09-B239-D2A32B8A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1C8F64-272C-4A85-837D-83AEB04B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19FF1A-8178-47D7-A006-5D00D4011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7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C10B87-D37A-4410-ACED-9DA4947D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27D83A-6B2F-439E-ADC2-D826A83A0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6FB5B5-28BC-425B-B681-58DC9FA2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70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E73EA-D29B-41EA-BC86-B22BF6CDD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E279D4-73B9-49AF-8D5D-92710C99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318352-C025-4470-9B8E-0E049EA1F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4413D6-C581-4640-A5BE-61F3D1358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4125D0-1E45-4F3D-9ABB-16392CA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97CC85-FC3B-4676-AF7C-2C8BC187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96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9375C-07EA-4EE6-9801-1A6E5348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6CC3E9-94CE-40C4-9765-95E7DB31EC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5DC925-1AB0-4F18-8316-DC10B2E8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E8193D-3978-4BAD-8F4C-464D5086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804425-3F78-470C-B9BF-B33A31A8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A41B86-AF8F-4656-AC04-4919108F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8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9AD87-DE00-4BDF-A0F7-7C3B1A192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6577BB-F000-40AD-A020-6AA69FB3C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86C126-0830-4E31-AB49-AEC4FF124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8FFB-2801-4C53-9E4F-F182C5A0852F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FE96CD-F658-474A-9964-82B7D66C4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65536F-6A24-46D6-B22C-8218DEBB9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AAF66-04BB-4BC1-871D-D3DC3C557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3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7413D-BAE0-41B9-B855-5C581A4F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u="sng" dirty="0">
                <a:latin typeface="Arial" panose="020B0604020202020204" pitchFamily="34" charset="0"/>
                <a:cs typeface="Arial" panose="020B0604020202020204" pitchFamily="34" charset="0"/>
              </a:rPr>
              <a:t>NAŠE VLAST </a:t>
            </a:r>
            <a:br>
              <a:rPr lang="cs-CZ" sz="4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100" b="1" dirty="0"/>
              <a:t>Česká republika</a:t>
            </a:r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5655317E-3650-43BD-85C1-5AA44DE2C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447" y="1690688"/>
            <a:ext cx="7994136" cy="4834169"/>
          </a:xfrm>
        </p:spPr>
      </p:pic>
    </p:spTree>
    <p:extLst>
      <p:ext uri="{BB962C8B-B14F-4D97-AF65-F5344CB8AC3E}">
        <p14:creationId xmlns:p14="http://schemas.microsoft.com/office/powerpoint/2010/main" val="179813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2E492-1B94-495A-AA18-B6177AD0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b="1" dirty="0" err="1"/>
              <a:t>Poloha</a:t>
            </a:r>
            <a:r>
              <a:rPr lang="en-US" sz="4100" b="1" dirty="0"/>
              <a:t> </a:t>
            </a:r>
            <a:r>
              <a:rPr lang="en-US" sz="4100" b="1" dirty="0" err="1"/>
              <a:t>České</a:t>
            </a:r>
            <a:r>
              <a:rPr lang="en-US" sz="4100" b="1" dirty="0"/>
              <a:t> </a:t>
            </a:r>
            <a:r>
              <a:rPr lang="en-US" sz="4100" b="1" dirty="0" err="1"/>
              <a:t>republiky</a:t>
            </a:r>
            <a:br>
              <a:rPr lang="en-US" sz="4100" b="1" dirty="0"/>
            </a:br>
            <a:endParaRPr lang="en-US" sz="41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D03A21-010C-42FE-A161-E909A81AF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321" y="2575034"/>
            <a:ext cx="5120113" cy="3462228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Česká republika je vnitrozemský stát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Tvoří ho Čechy, Morava a Slezsko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Česká republika má rozlohu 78 866 km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Sousedí</a:t>
            </a:r>
            <a:r>
              <a:rPr lang="cs-CZ" dirty="0"/>
              <a:t> na západě</a:t>
            </a:r>
            <a:r>
              <a:rPr lang="cs-CZ" dirty="0">
                <a:solidFill>
                  <a:srgbClr val="FF0000"/>
                </a:solidFill>
              </a:rPr>
              <a:t> s Německem</a:t>
            </a:r>
            <a:r>
              <a:rPr lang="cs-CZ" dirty="0"/>
              <a:t> (délka hranice 810 km), na severu </a:t>
            </a:r>
            <a:r>
              <a:rPr lang="cs-CZ" dirty="0">
                <a:solidFill>
                  <a:srgbClr val="FF0000"/>
                </a:solidFill>
              </a:rPr>
              <a:t>s Polskem </a:t>
            </a:r>
            <a:r>
              <a:rPr lang="cs-CZ" dirty="0"/>
              <a:t>(762 km), na východě </a:t>
            </a:r>
            <a:r>
              <a:rPr lang="cs-CZ" dirty="0">
                <a:solidFill>
                  <a:srgbClr val="FF0000"/>
                </a:solidFill>
              </a:rPr>
              <a:t>se Slovenskem</a:t>
            </a:r>
            <a:r>
              <a:rPr lang="cs-CZ" dirty="0"/>
              <a:t> (252 km) a na jihu </a:t>
            </a:r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Rakouskem</a:t>
            </a:r>
            <a:r>
              <a:rPr lang="cs-CZ" dirty="0"/>
              <a:t> (466 km)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Administrativně se Česko dělí na osm územních a zároveň na 14 samosprávných krajů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Hlavním městem je Praha, která je rovněž i jedním z krajů</a:t>
            </a:r>
          </a:p>
        </p:txBody>
      </p:sp>
      <p:pic>
        <p:nvPicPr>
          <p:cNvPr id="7" name="Zástupný symbol obrázku 6" descr="Obsah obrázku text, mapa&#10;&#10;Popis byl vytvořen automaticky">
            <a:extLst>
              <a:ext uri="{FF2B5EF4-FFF2-40B4-BE49-F238E27FC236}">
                <a16:creationId xmlns:a16="http://schemas.microsoft.com/office/drawing/2014/main" id="{FF21A2B7-AB39-4F42-9010-4741B56F777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5775434" y="997536"/>
            <a:ext cx="6356990" cy="5233524"/>
          </a:xfrm>
        </p:spPr>
      </p:pic>
    </p:spTree>
    <p:extLst>
      <p:ext uri="{BB962C8B-B14F-4D97-AF65-F5344CB8AC3E}">
        <p14:creationId xmlns:p14="http://schemas.microsoft.com/office/powerpoint/2010/main" val="178752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1FE15-61F8-4B12-A4A7-3F71AC450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z="4100" b="1" dirty="0"/>
              <a:t>Česká republika v Evropské unii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A3EC57-58DD-47DB-B53D-30BC1718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90688"/>
            <a:ext cx="5157787" cy="823912"/>
          </a:xfrm>
        </p:spPr>
        <p:txBody>
          <a:bodyPr>
            <a:normAutofit/>
          </a:bodyPr>
          <a:lstStyle/>
          <a:p>
            <a:r>
              <a:rPr lang="cs-CZ" sz="2800" dirty="0"/>
              <a:t>Vlajka Evropské unie</a:t>
            </a:r>
          </a:p>
        </p:txBody>
      </p:sp>
      <p:pic>
        <p:nvPicPr>
          <p:cNvPr id="8" name="Zástupný obsah 7" descr="Obsah obrázku kreslení&#10;&#10;Popis byl vytvořen automaticky">
            <a:extLst>
              <a:ext uri="{FF2B5EF4-FFF2-40B4-BE49-F238E27FC236}">
                <a16:creationId xmlns:a16="http://schemas.microsoft.com/office/drawing/2014/main" id="{4AE77A8C-92F6-418B-8597-92BA7ECDDF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90" y="3016251"/>
            <a:ext cx="4477739" cy="2798587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1001D9-B3F7-4F2B-A3B8-4FC9A3C94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59262" y="1681163"/>
            <a:ext cx="5496126" cy="823912"/>
          </a:xfrm>
        </p:spPr>
        <p:txBody>
          <a:bodyPr/>
          <a:lstStyle/>
          <a:p>
            <a:r>
              <a:rPr lang="cs-CZ" sz="2800" dirty="0"/>
              <a:t>Evropská unie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1CC0DB-6BAD-4A9B-860B-7CD1AAD64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13033" y="2514600"/>
            <a:ext cx="5842355" cy="377966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EU = seskupení států, které: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Navzájem si pomáhají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Společně hospodaří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Používají jednotnou měnu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Spolupracují při ochraně životního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Mají zrušeny vnitřní hranice mezi státy</a:t>
            </a:r>
          </a:p>
          <a:p>
            <a:r>
              <a:rPr lang="cs-CZ" dirty="0">
                <a:solidFill>
                  <a:srgbClr val="FF0000"/>
                </a:solidFill>
              </a:rPr>
              <a:t>ČR je od 1.5. 2004 členským státem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10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533E8-1824-4A0D-8306-D7448900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 err="1"/>
              <a:t>Obyvatelé</a:t>
            </a:r>
            <a:r>
              <a:rPr lang="en-US" sz="3600" b="1" dirty="0"/>
              <a:t> </a:t>
            </a:r>
            <a:r>
              <a:rPr lang="en-US" sz="3600" b="1" dirty="0" err="1"/>
              <a:t>České</a:t>
            </a:r>
            <a:r>
              <a:rPr lang="en-US" sz="3600" b="1" dirty="0"/>
              <a:t> </a:t>
            </a:r>
            <a:r>
              <a:rPr lang="en-US" sz="3600" b="1" dirty="0" err="1"/>
              <a:t>republiky</a:t>
            </a:r>
            <a:endParaRPr lang="en-US" sz="3600" b="1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53CD86-3E3F-4E00-92C0-26E84C446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22773"/>
            <a:ext cx="5157787" cy="1828800"/>
          </a:xfrm>
        </p:spPr>
        <p:txBody>
          <a:bodyPr>
            <a:normAutofit fontScale="25000" lnSpcReduction="20000"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28600">
              <a:buFont typeface="Arial" panose="020B0604020202020204" pitchFamily="34" charset="0"/>
              <a:buChar char="•"/>
            </a:pPr>
            <a:endParaRPr lang="cs-CZ" b="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8000" b="0" dirty="0">
                <a:solidFill>
                  <a:srgbClr val="FF0000"/>
                </a:solidFill>
              </a:rPr>
              <a:t>V </a:t>
            </a:r>
            <a:r>
              <a:rPr lang="en-US" sz="8000" b="0" dirty="0" err="1">
                <a:solidFill>
                  <a:srgbClr val="FF0000"/>
                </a:solidFill>
              </a:rPr>
              <a:t>Česk</a:t>
            </a:r>
            <a:r>
              <a:rPr lang="cs-CZ" sz="8000" b="0" dirty="0">
                <a:solidFill>
                  <a:srgbClr val="FF0000"/>
                </a:solidFill>
              </a:rPr>
              <a:t>é republice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ži</a:t>
            </a:r>
            <a:r>
              <a:rPr lang="cs-CZ" sz="8000" b="0" dirty="0">
                <a:solidFill>
                  <a:srgbClr val="FF0000"/>
                </a:solidFill>
              </a:rPr>
              <a:t>je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přibližně</a:t>
            </a:r>
            <a:r>
              <a:rPr lang="en-US" sz="8000" b="0" dirty="0">
                <a:solidFill>
                  <a:srgbClr val="FF0000"/>
                </a:solidFill>
              </a:rPr>
              <a:t> 10,6 </a:t>
            </a:r>
            <a:r>
              <a:rPr lang="en-US" sz="8000" b="0" dirty="0" err="1">
                <a:solidFill>
                  <a:srgbClr val="FF0000"/>
                </a:solidFill>
              </a:rPr>
              <a:t>milionu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obyvatel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/>
              <a:t>(84. </a:t>
            </a:r>
            <a:r>
              <a:rPr lang="en-US" sz="8000" b="0" dirty="0" err="1"/>
              <a:t>místo</a:t>
            </a:r>
            <a:r>
              <a:rPr lang="en-US" sz="8000" b="0" dirty="0"/>
              <a:t> </a:t>
            </a:r>
            <a:r>
              <a:rPr lang="en-US" sz="8000" b="0" dirty="0" err="1"/>
              <a:t>na</a:t>
            </a:r>
            <a:r>
              <a:rPr lang="en-US" sz="8000" b="0" dirty="0"/>
              <a:t> </a:t>
            </a:r>
            <a:r>
              <a:rPr lang="en-US" sz="8000" b="0" dirty="0" err="1"/>
              <a:t>světě</a:t>
            </a:r>
            <a:r>
              <a:rPr lang="en-US" sz="8000" b="0" dirty="0"/>
              <a:t>)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8000" b="0" dirty="0" err="1"/>
              <a:t>Česk</a:t>
            </a:r>
            <a:r>
              <a:rPr lang="cs-CZ" sz="8000" b="0" dirty="0"/>
              <a:t>á</a:t>
            </a:r>
            <a:r>
              <a:rPr lang="en-US" sz="8000" b="0" dirty="0"/>
              <a:t> </a:t>
            </a:r>
            <a:r>
              <a:rPr lang="cs-CZ" sz="8000" b="0" dirty="0"/>
              <a:t>republika </a:t>
            </a:r>
            <a:r>
              <a:rPr lang="en-US" sz="8000" b="0" dirty="0" err="1"/>
              <a:t>má</a:t>
            </a:r>
            <a:r>
              <a:rPr lang="en-US" sz="8000" b="0" dirty="0"/>
              <a:t> </a:t>
            </a:r>
            <a:r>
              <a:rPr lang="en-US" sz="8000" b="0" dirty="0" err="1"/>
              <a:t>průměrnou</a:t>
            </a:r>
            <a:r>
              <a:rPr lang="en-US" sz="8000" b="0" dirty="0"/>
              <a:t> </a:t>
            </a:r>
            <a:r>
              <a:rPr lang="en-US" sz="8000" b="0" dirty="0" err="1"/>
              <a:t>hustotu</a:t>
            </a:r>
            <a:r>
              <a:rPr lang="en-US" sz="8000" b="0" dirty="0"/>
              <a:t> </a:t>
            </a:r>
            <a:r>
              <a:rPr lang="en-US" sz="8000" b="0" dirty="0" err="1"/>
              <a:t>zalidnění</a:t>
            </a:r>
            <a:r>
              <a:rPr lang="en-US" sz="8000" b="0" dirty="0"/>
              <a:t> 134 </a:t>
            </a:r>
            <a:r>
              <a:rPr lang="en-US" sz="8000" b="0" dirty="0" err="1"/>
              <a:t>obyvatel</a:t>
            </a:r>
            <a:r>
              <a:rPr lang="en-US" sz="8000" b="0" dirty="0"/>
              <a:t> / km² (87. </a:t>
            </a:r>
            <a:r>
              <a:rPr lang="en-US" sz="8000" b="0" dirty="0" err="1"/>
              <a:t>místo</a:t>
            </a:r>
            <a:r>
              <a:rPr lang="en-US" sz="8000" b="0" dirty="0"/>
              <a:t> </a:t>
            </a:r>
            <a:r>
              <a:rPr lang="en-US" sz="8000" b="0" dirty="0" err="1"/>
              <a:t>na</a:t>
            </a:r>
            <a:r>
              <a:rPr lang="en-US" sz="8000" b="0" dirty="0"/>
              <a:t> </a:t>
            </a:r>
            <a:r>
              <a:rPr lang="en-US" sz="8000" b="0" dirty="0" err="1"/>
              <a:t>světě</a:t>
            </a:r>
            <a:endParaRPr lang="en-US" sz="8000" b="0" dirty="0"/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cs-CZ" dirty="0"/>
          </a:p>
        </p:txBody>
      </p:sp>
      <p:pic>
        <p:nvPicPr>
          <p:cNvPr id="8" name="Zástupný symbol obrázku 7" descr="Obsah obrázku text, mapa, jídlo, květina&#10;&#10;Popis byl vytvořen automaticky">
            <a:extLst>
              <a:ext uri="{FF2B5EF4-FFF2-40B4-BE49-F238E27FC236}">
                <a16:creationId xmlns:a16="http://schemas.microsoft.com/office/drawing/2014/main" id="{972F982D-4602-418B-B674-370F780DDC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68528" y="3355759"/>
            <a:ext cx="5729047" cy="2670967"/>
          </a:xfrm>
          <a:prstGeom prst="rect">
            <a:avLst/>
          </a:prstGeo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A23EE1-ED12-44CA-983F-1892D0BD8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411549"/>
            <a:ext cx="5183188" cy="1944210"/>
          </a:xfrm>
        </p:spPr>
        <p:txBody>
          <a:bodyPr>
            <a:normAutofit fontScale="25000" lnSpcReduction="20000"/>
          </a:bodyPr>
          <a:lstStyle/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8000" b="0" dirty="0" err="1">
                <a:solidFill>
                  <a:srgbClr val="FF0000"/>
                </a:solidFill>
              </a:rPr>
              <a:t>Výrazná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většina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obyvatelstva</a:t>
            </a:r>
            <a:r>
              <a:rPr lang="en-US" sz="8000" b="0" dirty="0">
                <a:solidFill>
                  <a:srgbClr val="FF0000"/>
                </a:solidFill>
              </a:rPr>
              <a:t> se </a:t>
            </a:r>
            <a:r>
              <a:rPr lang="en-US" sz="8000" b="0" dirty="0" err="1">
                <a:solidFill>
                  <a:srgbClr val="FF0000"/>
                </a:solidFill>
              </a:rPr>
              <a:t>hlásí</a:t>
            </a:r>
            <a:r>
              <a:rPr lang="en-US" sz="8000" b="0" dirty="0">
                <a:solidFill>
                  <a:srgbClr val="FF0000"/>
                </a:solidFill>
              </a:rPr>
              <a:t> k </a:t>
            </a:r>
            <a:r>
              <a:rPr lang="cs-CZ" sz="8000" b="0" dirty="0">
                <a:solidFill>
                  <a:srgbClr val="FF0000"/>
                </a:solidFill>
              </a:rPr>
              <a:t>české</a:t>
            </a:r>
            <a:r>
              <a:rPr lang="en-US" sz="8000" b="0" dirty="0">
                <a:solidFill>
                  <a:srgbClr val="FF0000"/>
                </a:solidFill>
              </a:rPr>
              <a:t>,</a:t>
            </a:r>
            <a:r>
              <a:rPr lang="cs-CZ" sz="8000" b="0" dirty="0">
                <a:solidFill>
                  <a:srgbClr val="FF0000"/>
                </a:solidFill>
              </a:rPr>
              <a:t> moravské,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případně</a:t>
            </a:r>
            <a:r>
              <a:rPr lang="cs-CZ" sz="8000" b="0" dirty="0">
                <a:solidFill>
                  <a:srgbClr val="FF0000"/>
                </a:solidFill>
              </a:rPr>
              <a:t> slezské národnosti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cs-CZ" sz="8000" b="0" dirty="0">
                <a:solidFill>
                  <a:srgbClr val="FF0000"/>
                </a:solidFill>
              </a:rPr>
              <a:t>Žijí zde </a:t>
            </a:r>
            <a:r>
              <a:rPr lang="cs-CZ" sz="8000" b="0" dirty="0"/>
              <a:t>i zástupci jiných národů = </a:t>
            </a:r>
            <a:r>
              <a:rPr lang="cs-CZ" sz="8000" b="0" dirty="0">
                <a:solidFill>
                  <a:srgbClr val="FF0000"/>
                </a:solidFill>
              </a:rPr>
              <a:t>národnostní menšiny, např. Slováci, Poláci, Němci, Romové</a:t>
            </a:r>
          </a:p>
          <a:p>
            <a:pPr marL="628650" indent="-342900">
              <a:buFont typeface="Arial" panose="020B0604020202020204" pitchFamily="34" charset="0"/>
              <a:buChar char="•"/>
            </a:pPr>
            <a:r>
              <a:rPr lang="en-US" sz="8000" b="0" dirty="0" err="1">
                <a:solidFill>
                  <a:srgbClr val="FF0000"/>
                </a:solidFill>
              </a:rPr>
              <a:t>Úředním</a:t>
            </a:r>
            <a:r>
              <a:rPr lang="en-US" sz="8000" b="0" dirty="0">
                <a:solidFill>
                  <a:srgbClr val="FF0000"/>
                </a:solidFill>
              </a:rPr>
              <a:t> </a:t>
            </a:r>
            <a:r>
              <a:rPr lang="en-US" sz="8000" b="0" dirty="0" err="1">
                <a:solidFill>
                  <a:srgbClr val="FF0000"/>
                </a:solidFill>
              </a:rPr>
              <a:t>jazykem</a:t>
            </a:r>
            <a:r>
              <a:rPr lang="en-US" sz="8000" b="0" dirty="0">
                <a:solidFill>
                  <a:srgbClr val="FF0000"/>
                </a:solidFill>
              </a:rPr>
              <a:t> je </a:t>
            </a:r>
            <a:r>
              <a:rPr lang="en-US" sz="8000" b="0" dirty="0" err="1">
                <a:solidFill>
                  <a:srgbClr val="FF0000"/>
                </a:solidFill>
              </a:rPr>
              <a:t>čeština</a:t>
            </a:r>
            <a:endParaRPr lang="en-US" sz="8000" b="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E8CFB649-749A-48E4-9F21-281C0ED444F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250" y="3239209"/>
            <a:ext cx="4725541" cy="3150361"/>
          </a:xfrm>
        </p:spPr>
      </p:pic>
    </p:spTree>
    <p:extLst>
      <p:ext uri="{BB962C8B-B14F-4D97-AF65-F5344CB8AC3E}">
        <p14:creationId xmlns:p14="http://schemas.microsoft.com/office/powerpoint/2010/main" val="349539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97B24C6-5A3B-4E30-A2A6-1DA40625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b="1" dirty="0"/>
              <a:t>Členění území České republiky</a:t>
            </a:r>
          </a:p>
        </p:txBody>
      </p:sp>
      <p:pic>
        <p:nvPicPr>
          <p:cNvPr id="6" name="Zástupný symbol obrázku 5" descr="Obsah obrázku text, mapa&#10;&#10;Popis byl vytvořen automaticky">
            <a:extLst>
              <a:ext uri="{FF2B5EF4-FFF2-40B4-BE49-F238E27FC236}">
                <a16:creationId xmlns:a16="http://schemas.microsoft.com/office/drawing/2014/main" id="{461E8598-DE39-49BF-AC4E-D4015FBCEFF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53301" y="2098964"/>
            <a:ext cx="5666500" cy="3504747"/>
          </a:xfrm>
          <a:prstGeom prst="rect">
            <a:avLst/>
          </a:prstGeom>
        </p:spPr>
      </p:pic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4602E6F6-8F61-48DD-82D9-854C1FB07A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Česká republika se člení do 14 krajů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Každý kraj má své krajské město a svůj krajský úřad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V čele krajského úřadu stojí hejtman kraje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Menší obce – obecní úřad a starosta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Města – městský úřad a starosta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Velká statutární města složena z několika městských částí – magistrát a primátor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</a:rPr>
              <a:t>Městské části – úřad městské části a starosta</a:t>
            </a:r>
          </a:p>
        </p:txBody>
      </p:sp>
    </p:spTree>
    <p:extLst>
      <p:ext uri="{BB962C8B-B14F-4D97-AF65-F5344CB8AC3E}">
        <p14:creationId xmlns:p14="http://schemas.microsoft.com/office/powerpoint/2010/main" val="3345736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128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NAŠE VLAST  Česká republika</vt:lpstr>
      <vt:lpstr>Poloha České republiky </vt:lpstr>
      <vt:lpstr>Česká republika v Evropské unii</vt:lpstr>
      <vt:lpstr>Obyvatelé České republiky</vt:lpstr>
      <vt:lpstr>Členění území České republiky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NAŠE VLAST</dc:title>
  <dc:creator>Restaurace</dc:creator>
  <cp:lastModifiedBy>Restaurace</cp:lastModifiedBy>
  <cp:revision>16</cp:revision>
  <dcterms:created xsi:type="dcterms:W3CDTF">2020-03-03T17:30:26Z</dcterms:created>
  <dcterms:modified xsi:type="dcterms:W3CDTF">2020-03-17T14:12:45Z</dcterms:modified>
</cp:coreProperties>
</file>