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Action1.xml" ContentType="application/vnd.ms-office.inkAction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96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1" r:id="rId6"/>
    <p:sldId id="279" r:id="rId7"/>
    <p:sldId id="281" r:id="rId8"/>
    <p:sldId id="280" r:id="rId9"/>
    <p:sldId id="257" r:id="rId10"/>
    <p:sldId id="275" r:id="rId11"/>
    <p:sldId id="28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ítejte" id="{E75E278A-FF0E-49A4-B170-79828D63BBAD}">
          <p14:sldIdLst>
            <p14:sldId id="256"/>
          </p14:sldIdLst>
        </p14:section>
        <p14:section name="Návrh, Morfing, poznámky, spolupráce, Řekněte mi" id="{B9B51309-D148-4332-87C2-07BE32FBCA3B}">
          <p14:sldIdLst>
            <p14:sldId id="271"/>
            <p14:sldId id="279"/>
            <p14:sldId id="281"/>
            <p14:sldId id="280"/>
            <p14:sldId id="257"/>
            <p14:sldId id="275"/>
          </p14:sldIdLst>
        </p14:section>
        <p14:section name="Další informace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1" autoAdjust="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40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9DB3FB-E2CC-44E8-8355-B96A739A5E38}" type="datetime1">
              <a:rPr lang="cs-CZ" smtClean="0"/>
              <a:t>07.05.2020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5232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05-07T06:47:33.9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2928">
    <iact:property name="dataType"/>
    <iact:actionData xml:id="d0">
      <inkml:trace xmlns:inkml="http://www.w3.org/2003/InkML" xml:id="stk0" contextRef="#ctx0" brushRef="#br0">10014 11889 0,'313'5354'239,"765"-5493"-222,-800-418 48,-696-2606-35,-416 1738 6,278 1147 22,-175 312-24,697-34 19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5F345-B843-4499-BE94-054C33DBFC1B}" type="datetime1">
              <a:rPr lang="cs-CZ" smtClean="0"/>
              <a:pPr/>
              <a:t>07.05.2020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04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38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31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23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noProof="0" smtClean="0"/>
              <a:t>6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55213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891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Pokud chcete přejít na odkazy, vyberte v režimu Prezentace šipky.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0"/>
            <a:fld id="{A7D46277-86EA-400A-A5AE-3694B379307B}" type="datetime1">
              <a:rPr lang="cs-CZ" noProof="0" smtClean="0"/>
              <a:t>07.05.2020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85284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D46277-86EA-400A-A5AE-3694B379307B}" type="datetime1">
              <a:rPr lang="cs-CZ" noProof="0" smtClean="0"/>
              <a:t>07.05.2020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6215819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D46277-86EA-400A-A5AE-3694B379307B}" type="datetime1">
              <a:rPr lang="cs-CZ" noProof="0" smtClean="0"/>
              <a:t>07.05.2020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7564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67165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cs-CZ" sz="1800" noProof="0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Kliknutím můžete upravit styly předlohy textu.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Druhá úroveň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Třetí úroveň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Čtvrtá úroveň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68ECC5EA-531F-4E1D-9E7C-1D81D89AC39E}" type="datetime1">
              <a:rPr lang="cs-CZ" noProof="0" smtClean="0"/>
              <a:t>07.05.2020</a:t>
            </a:fld>
            <a:endParaRPr lang="cs-CZ" noProof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79084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noProof="0"/>
          </a:p>
        </p:txBody>
      </p:sp>
      <p:sp>
        <p:nvSpPr>
          <p:cNvPr id="10" name="Obdélník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1800" noProof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Kliknutím můžete upravit styl předlohy textů.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Druhá úroveň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Třetí úroveň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Čtvrtá úroveň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cs-CZ" noProof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5071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D46277-86EA-400A-A5AE-3694B379307B}" type="datetime1">
              <a:rPr lang="cs-CZ" noProof="0" smtClean="0"/>
              <a:t>07.05.2020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0415094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D46277-86EA-400A-A5AE-3694B379307B}" type="datetime1">
              <a:rPr lang="cs-CZ" noProof="0" smtClean="0"/>
              <a:t>07.05.2020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693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D46277-86EA-400A-A5AE-3694B379307B}" type="datetime1">
              <a:rPr lang="cs-CZ" noProof="0" smtClean="0"/>
              <a:t>07.05.2020</a:t>
            </a:fld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6111104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D46277-86EA-400A-A5AE-3694B379307B}" type="datetime1">
              <a:rPr lang="cs-CZ" noProof="0" smtClean="0"/>
              <a:t>07.05.2020</a:t>
            </a:fld>
            <a:endParaRPr lang="cs-CZ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928113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D46277-86EA-400A-A5AE-3694B379307B}" type="datetime1">
              <a:rPr lang="cs-CZ" noProof="0" smtClean="0"/>
              <a:t>07.05.2020</a:t>
            </a:fld>
            <a:endParaRPr lang="cs-CZ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51091535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D46277-86EA-400A-A5AE-3694B379307B}" type="datetime1">
              <a:rPr lang="cs-CZ" noProof="0" smtClean="0"/>
              <a:t>07.05.2020</a:t>
            </a:fld>
            <a:endParaRPr lang="cs-CZ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9772122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D46277-86EA-400A-A5AE-3694B379307B}" type="datetime1">
              <a:rPr lang="cs-CZ" noProof="0" smtClean="0"/>
              <a:t>07.05.2020</a:t>
            </a:fld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5223056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D46277-86EA-400A-A5AE-3694B379307B}" type="datetime1">
              <a:rPr lang="cs-CZ" noProof="0" smtClean="0"/>
              <a:t>07.05.2020</a:t>
            </a:fld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3070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A7D46277-86EA-400A-A5AE-3694B379307B}" type="datetime1">
              <a:rPr lang="cs-CZ" noProof="0" smtClean="0"/>
              <a:t>07.05.2020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9860EDB8-5305-433F-BE41-D7A86D811DB3}" type="slidenum">
              <a:rPr lang="cs-CZ" noProof="0" smtClean="0"/>
              <a:pPr rtl="0"/>
              <a:t>‹#›</a:t>
            </a:fld>
            <a:endParaRPr lang="cs-CZ" noProof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35ADCFAC-800A-4407-B974-9C81A447FB4B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cs-CZ" sz="1800" noProof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F621B40A-5D82-45A4-A150-76381C88A2EB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38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microsoft.com/office/2011/relationships/inkAction" Target="../ink/inkAction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BA0C938-1486-4635-9F6C-44D521FA6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2A7ABB-6A86-4A02-A072-FA82CDCE5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5356" y="806365"/>
            <a:ext cx="7020747" cy="5229630"/>
          </a:xfr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sz="6600" b="1" spc="200"/>
              <a:t>Povrch české republiky – referát</a:t>
            </a:r>
            <a:br>
              <a:rPr lang="en-US" sz="6600" spc="200"/>
            </a:br>
            <a:endParaRPr lang="en-US" sz="6600" spc="200"/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788661" y="806365"/>
            <a:ext cx="2949542" cy="52296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Natálie Šusterová 4.C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916720-6D22-4D4B-BC19-23008C7DD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75"/>
    </mc:Choice>
    <mc:Fallback>
      <p:transition spd="slow" advTm="477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42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4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C90ACE7-2D98-4859-92FA-0044AF0E3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Povrch krajiny, </a:t>
            </a:r>
          </a:p>
        </p:txBody>
      </p:sp>
      <p:cxnSp>
        <p:nvCxnSpPr>
          <p:cNvPr id="42" name="Straight Connector 46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>
            <a:extLst>
              <a:ext uri="{FF2B5EF4-FFF2-40B4-BE49-F238E27FC236}">
                <a16:creationId xmlns:a16="http://schemas.microsoft.com/office/drawing/2014/main" id="{D3022552-B9D3-4587-B7D9-35454877B7A9}"/>
              </a:ext>
            </a:extLst>
          </p:cNvPr>
          <p:cNvSpPr/>
          <p:nvPr/>
        </p:nvSpPr>
        <p:spPr>
          <a:xfrm>
            <a:off x="1024129" y="2286000"/>
            <a:ext cx="3791711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>
                <a:solidFill>
                  <a:srgbClr val="FFFFFF"/>
                </a:solidFill>
              </a:rPr>
              <a:t>Povrch naší krajiny je rozmanitý, najdeme zde kopce, roviny a vysoká pohoří. Povrch většiny našeho území tvoří pahorkatiny a vrchoviny (pahorkatina - zvlnění kopců)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>
                <a:solidFill>
                  <a:srgbClr val="FFFFFF"/>
                </a:solidFill>
              </a:rPr>
              <a:t>Nížiny se rozkládají při dolních a středních tocích řek, státní hranice tvoří většinou hory.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3DAC59D-C647-473D-9EC1-90F43166A8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94" r="1" b="1"/>
          <a:stretch/>
        </p:blipFill>
        <p:spPr>
          <a:xfrm>
            <a:off x="6096000" y="1841528"/>
            <a:ext cx="5455921" cy="3174943"/>
          </a:xfrm>
          <a:prstGeom prst="rect">
            <a:avLst/>
          </a:prstGeom>
        </p:spPr>
      </p:pic>
      <p:sp>
        <p:nvSpPr>
          <p:cNvPr id="38" name="Zástupný symbol pro obsah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774"/>
    </mc:Choice>
    <mc:Fallback>
      <p:transition advTm="77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2">
            <a:extLst>
              <a:ext uri="{FF2B5EF4-FFF2-40B4-BE49-F238E27FC236}">
                <a16:creationId xmlns:a16="http://schemas.microsoft.com/office/drawing/2014/main" id="{27B7C6F6-4579-4D42-9857-ED1B2EE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4382347"/>
            <a:ext cx="5688020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440006F-5705-44D7-A8FD-9FF4DCB8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608575"/>
            <a:ext cx="5242560" cy="17657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Výška krajiny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A7994C-EF6F-4A89-A682-D37B14F5AE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95"/>
          <a:stretch/>
        </p:blipFill>
        <p:spPr>
          <a:xfrm>
            <a:off x="327547" y="321733"/>
            <a:ext cx="5688020" cy="3899748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7E6D8249-E901-4E71-B15A-A7F5D7F7B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rgbClr val="375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CDFD4C1-3023-45FC-A325-AE3A255D3CBC}"/>
              </a:ext>
            </a:extLst>
          </p:cNvPr>
          <p:cNvSpPr/>
          <p:nvPr/>
        </p:nvSpPr>
        <p:spPr>
          <a:xfrm>
            <a:off x="6661065" y="974875"/>
            <a:ext cx="4724573" cy="485236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800"/>
              </a:spcAft>
              <a:buClr>
                <a:schemeClr val="accent1"/>
              </a:buClr>
            </a:pPr>
            <a:r>
              <a:rPr lang="en-US" b="1" i="1">
                <a:solidFill>
                  <a:srgbClr val="FFFFFF"/>
                </a:solidFill>
              </a:rPr>
              <a:t>Výška krajiny se měří v metrech</a:t>
            </a:r>
            <a:r>
              <a:rPr lang="en-US" i="1">
                <a:solidFill>
                  <a:srgbClr val="FFFFFF"/>
                </a:solidFill>
              </a:rPr>
              <a:t>, porovnáváme ji s hladinou moře 0 m.n.m (0m nad mořské výšky). </a:t>
            </a:r>
          </a:p>
          <a:p>
            <a:pPr defTabSz="914400">
              <a:lnSpc>
                <a:spcPct val="90000"/>
              </a:lnSpc>
              <a:buClr>
                <a:schemeClr val="accent1"/>
              </a:buClr>
            </a:pPr>
            <a:r>
              <a:rPr lang="en-US" b="1">
                <a:solidFill>
                  <a:srgbClr val="FFFFFF"/>
                </a:solidFill>
              </a:rPr>
              <a:t>Říkáme jí nadmořská výška </a:t>
            </a:r>
            <a:endParaRPr lang="en-US">
              <a:solidFill>
                <a:srgbClr val="FFFFFF"/>
              </a:solidFill>
            </a:endParaRP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i="1">
                <a:solidFill>
                  <a:srgbClr val="FFFFFF"/>
                </a:solidFill>
              </a:rPr>
              <a:t>74% jsou pahorkatiny a vrchoviny (200 – 900 m.n.m.) </a:t>
            </a:r>
            <a:endParaRPr lang="en-US">
              <a:solidFill>
                <a:srgbClr val="FFFFFF"/>
              </a:solidFill>
            </a:endParaRPr>
          </a:p>
          <a:p>
            <a:pPr lvl="0" defTabSz="914400">
              <a:lnSpc>
                <a:spcPct val="90000"/>
              </a:lnSpc>
              <a:buClr>
                <a:schemeClr val="accent1"/>
              </a:buClr>
            </a:pPr>
            <a:r>
              <a:rPr lang="en-US" i="1">
                <a:solidFill>
                  <a:srgbClr val="FFFFFF"/>
                </a:solidFill>
              </a:rPr>
              <a:t>4% jsou hory ( nad 900m n.m.) </a:t>
            </a:r>
            <a:endParaRPr lang="en-US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buClr>
                <a:schemeClr val="accent1"/>
              </a:buClr>
            </a:pPr>
            <a:r>
              <a:rPr lang="en-US" i="1">
                <a:solidFill>
                  <a:srgbClr val="FFFFFF"/>
                </a:solidFill>
              </a:rPr>
              <a:t>25% jsou nížiny (100 -200 m.n.m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41"/>
    </mc:Choice>
    <mc:Fallback>
      <p:transition advTm="84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41610" y="448056"/>
            <a:ext cx="6877119" cy="640080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latin typeface="Segoe UI Light" panose="020B0502040204020203" pitchFamily="34" charset="0"/>
                <a:cs typeface="Segoe UI Light" panose="020B0502040204020203" pitchFamily="34" charset="0"/>
              </a:rPr>
              <a:t>Rozdělení krajiny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A72087C-5451-4444-AC9F-1F20BE65F6F5}"/>
              </a:ext>
            </a:extLst>
          </p:cNvPr>
          <p:cNvSpPr/>
          <p:nvPr/>
        </p:nvSpPr>
        <p:spPr>
          <a:xfrm>
            <a:off x="541609" y="1350498"/>
            <a:ext cx="11134575" cy="18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rozdělujeme na roviny, pahorkatiny, vrchoviny a hornatiny.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Rovina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rovná krajina, která nemá nadmořskou výšku.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Pahorkatina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zvlněná krajina, kterou tvoří převážně lesy a louky.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Vrchovina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 vrchy s příkrými svahy oddělenými hlubšími údolími.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Hornatina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 tvoří ještě příkřejší svahy, které jsou v zimě pokryty sněhem.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466ACB8-78E2-4511-97E0-A10ACE8AAA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63371" y="3470228"/>
            <a:ext cx="8285871" cy="24804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4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EDFB53FB-9A5B-4080-8332-4685C778EBA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279600" y="4205160"/>
              <a:ext cx="926640" cy="200268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EDFB53FB-9A5B-4080-8332-4685C778EB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3760" y="4141800"/>
                <a:ext cx="957960" cy="212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91"/>
    </mc:Choice>
    <mc:Fallback>
      <p:transition advTm="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Přímá spojnice 19" descr="Světle šedá čára oddělující v Morfingu text a obrázky"/>
          <p:cNvCxnSpPr/>
          <p:nvPr/>
        </p:nvCxnSpPr>
        <p:spPr>
          <a:xfrm>
            <a:off x="6684487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6">
            <a:extLst>
              <a:ext uri="{FF2B5EF4-FFF2-40B4-BE49-F238E27FC236}">
                <a16:creationId xmlns:a16="http://schemas.microsoft.com/office/drawing/2014/main" id="{44BCC22D-AA62-4F97-8F4B-C335EDE0C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Pohraniční pohoří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1BCFDD5-5545-47ED-90C8-9455BBD3C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89" y="1238135"/>
            <a:ext cx="5816981" cy="203425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FF93429-D505-439E-8762-C90F9156B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487" y="1228252"/>
            <a:ext cx="5215096" cy="3315613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BE8850D7-EB24-413F-BE07-4B0E520E9D68}"/>
              </a:ext>
            </a:extLst>
          </p:cNvPr>
          <p:cNvSpPr/>
          <p:nvPr/>
        </p:nvSpPr>
        <p:spPr>
          <a:xfrm>
            <a:off x="588489" y="35955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/>
              <a:t>KRKONOŠE: nejvyšší hora Sněžka (1602 m), pramení zde řeka Labe, národní park, hranice s Polskem </a:t>
            </a:r>
            <a:endParaRPr lang="cs-CZ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CCC60BF-F8E8-41EB-A7D7-A79C1FFBDC0B}"/>
              </a:ext>
            </a:extLst>
          </p:cNvPr>
          <p:cNvSpPr/>
          <p:nvPr/>
        </p:nvSpPr>
        <p:spPr>
          <a:xfrm>
            <a:off x="588489" y="42041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JIZERSKÉ HORY: Smrk, pramení zde řeka Jizera, lesy jsou poškozeny, hranice s Polskem 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94DFD69-D30E-4E9C-B2FF-5DBE72D3992D}"/>
              </a:ext>
            </a:extLst>
          </p:cNvPr>
          <p:cNvSpPr/>
          <p:nvPr/>
        </p:nvSpPr>
        <p:spPr>
          <a:xfrm>
            <a:off x="588489" y="4804329"/>
            <a:ext cx="6008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LUŽICKÉ HORY: Luž, lesy poškozeny, hranice s Německem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89D8DFF6-1AAE-4883-93B7-C1F16353D1D5}"/>
              </a:ext>
            </a:extLst>
          </p:cNvPr>
          <p:cNvSpPr/>
          <p:nvPr/>
        </p:nvSpPr>
        <p:spPr>
          <a:xfrm>
            <a:off x="588489" y="51190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KRUŠNÉ HORY: Klínovec, zdejší porosty nejvíce poškozeny průmyslem, hranice s Německem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57482EC3-C9E0-4C01-81A7-1CAA80862976}"/>
              </a:ext>
            </a:extLst>
          </p:cNvPr>
          <p:cNvSpPr/>
          <p:nvPr/>
        </p:nvSpPr>
        <p:spPr>
          <a:xfrm>
            <a:off x="588489" y="5739210"/>
            <a:ext cx="4451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ČESKÝ LES: Čerchov, hranice s Německem </a:t>
            </a:r>
          </a:p>
        </p:txBody>
      </p:sp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48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5000">
                <a:solidFill>
                  <a:schemeClr val="tx1">
                    <a:lumMod val="95000"/>
                    <a:lumOff val="5000"/>
                  </a:schemeClr>
                </a:solidFill>
              </a:rPr>
              <a:t>Kde najdeme pahorkatiny a vrchoviny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3D57E2-167F-4474-A0F7-4FF0AC0CD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3426421"/>
            <a:ext cx="5867061" cy="1605357"/>
          </a:xfrm>
          <a:prstGeom prst="rect">
            <a:avLst/>
          </a:prstGeom>
        </p:spPr>
      </p:pic>
      <p:sp>
        <p:nvSpPr>
          <p:cNvPr id="58" name="Rectangle 50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70B9CFD-A486-443E-B606-DB77B9BB73CD}"/>
              </a:ext>
            </a:extLst>
          </p:cNvPr>
          <p:cNvSpPr/>
          <p:nvPr/>
        </p:nvSpPr>
        <p:spPr>
          <a:xfrm>
            <a:off x="8021490" y="585216"/>
            <a:ext cx="3527043" cy="558698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>
                <a:solidFill>
                  <a:srgbClr val="FFFFFF"/>
                </a:solidFill>
              </a:rPr>
              <a:t>Co je </a:t>
            </a:r>
            <a:r>
              <a:rPr lang="en-US" sz="2000" b="1">
                <a:solidFill>
                  <a:srgbClr val="FFFFFF"/>
                </a:solidFill>
              </a:rPr>
              <a:t>pahorkatina</a:t>
            </a:r>
            <a:r>
              <a:rPr lang="en-US" sz="2000">
                <a:solidFill>
                  <a:srgbClr val="FFFFFF"/>
                </a:solidFill>
              </a:rPr>
              <a:t>?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>
                <a:solidFill>
                  <a:srgbClr val="FFFFFF"/>
                </a:solidFill>
              </a:rPr>
              <a:t>Je geomorfologická jednotka s mírně zvlněným reliéfem a vnitřní výškovou členitostí 30 až 150 m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>
                <a:solidFill>
                  <a:srgbClr val="FFFFFF"/>
                </a:solidFill>
              </a:rPr>
              <a:t>Co je </a:t>
            </a:r>
            <a:r>
              <a:rPr lang="en-US" sz="2000" b="1">
                <a:solidFill>
                  <a:srgbClr val="FFFFFF"/>
                </a:solidFill>
              </a:rPr>
              <a:t>vrchovina</a:t>
            </a:r>
            <a:r>
              <a:rPr lang="en-US" sz="2000">
                <a:solidFill>
                  <a:srgbClr val="FFFFFF"/>
                </a:solidFill>
              </a:rPr>
              <a:t>?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>
                <a:solidFill>
                  <a:srgbClr val="FFFFFF"/>
                </a:solidFill>
              </a:rPr>
              <a:t>Vrchovina</a:t>
            </a:r>
            <a:r>
              <a:rPr lang="en-US" sz="2000">
                <a:solidFill>
                  <a:srgbClr val="FFFFFF"/>
                </a:solidFill>
              </a:rPr>
              <a:t> je typ georeliéfu s členitým povrchem a s vnitřní výškovou členitostí 150 až 300 metrů. Dosahuje obvykle nadmořské výšky 600–900 m.</a:t>
            </a:r>
          </a:p>
        </p:txBody>
      </p:sp>
      <p:sp>
        <p:nvSpPr>
          <p:cNvPr id="44" name="Zástupný symbol pro obsah 17"/>
          <p:cNvSpPr txBox="1">
            <a:spLocks/>
          </p:cNvSpPr>
          <p:nvPr/>
        </p:nvSpPr>
        <p:spPr>
          <a:xfrm>
            <a:off x="8429668" y="4571824"/>
            <a:ext cx="2658635" cy="69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cs-CZ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>
                <a:latin typeface="Segoe UI Light" panose="020B0502040204020203" pitchFamily="34" charset="0"/>
                <a:cs typeface="Segoe UI Light" panose="020B0502040204020203" pitchFamily="34" charset="0"/>
              </a:rPr>
              <a:t>Nížiny a řeky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967F965-F11E-4D6C-BF04-6797F7512F31}"/>
              </a:ext>
            </a:extLst>
          </p:cNvPr>
          <p:cNvSpPr/>
          <p:nvPr/>
        </p:nvSpPr>
        <p:spPr>
          <a:xfrm>
            <a:off x="521207" y="122511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222222"/>
                </a:solidFill>
                <a:latin typeface="arial" panose="020B0604020202020204" pitchFamily="34" charset="0"/>
              </a:rPr>
              <a:t>Nížina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 je část zemského povrchu o nadmořské výšce 0–200 m (popř. i 300 m), tvořená nezpevněnými nebo málo zpevněnými sedimentárními horninami, plochá nebo jen málo zvlněná, s relativní výškovou členitostí do 75 m.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29C87F0-383F-4B53-9B6D-D08452213BD6}"/>
              </a:ext>
            </a:extLst>
          </p:cNvPr>
          <p:cNvSpPr/>
          <p:nvPr/>
        </p:nvSpPr>
        <p:spPr>
          <a:xfrm>
            <a:off x="6096000" y="25624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222222"/>
                </a:solidFill>
                <a:latin typeface="arial" panose="020B0604020202020204" pitchFamily="34" charset="0"/>
              </a:rPr>
              <a:t>Řeka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 je přirozený vodní tok. Ve srovnání s potokem má obvykle větší průtok, délku nebo rozlohu povodí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27DE78C-9978-42C1-AD6F-E412EFF4A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883" y="3987267"/>
            <a:ext cx="7484011" cy="241063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B0B9CA5-3EE9-425D-AFBB-19A253AF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16" y="2388952"/>
            <a:ext cx="2167890" cy="25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 pole 8"/>
          <p:cNvSpPr txBox="1"/>
          <p:nvPr/>
        </p:nvSpPr>
        <p:spPr>
          <a:xfrm>
            <a:off x="541611" y="5098865"/>
            <a:ext cx="6193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cs-CZ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 rtl="0"/>
            <a:endParaRPr lang="cs-CZ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 rtl="0"/>
            <a:r>
              <a:rPr lang="cs-CZ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V Praze 7.5.2020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EA5A906-54BF-4671-848C-9B04B879B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486" y="2425751"/>
            <a:ext cx="3406726" cy="3411777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335D50B1-E5B3-426A-A5C0-74DCDFFA5DF1}"/>
              </a:ext>
            </a:extLst>
          </p:cNvPr>
          <p:cNvSpPr/>
          <p:nvPr/>
        </p:nvSpPr>
        <p:spPr>
          <a:xfrm>
            <a:off x="2224989" y="703107"/>
            <a:ext cx="7254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Děkuji za Vaší pozornost </a:t>
            </a:r>
          </a:p>
        </p:txBody>
      </p:sp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Širokoúhlá obrazovka</PresentationFormat>
  <Paragraphs>46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7" baseType="lpstr">
      <vt:lpstr>Arial</vt:lpstr>
      <vt:lpstr>Arial</vt:lpstr>
      <vt:lpstr>Calibri</vt:lpstr>
      <vt:lpstr>Segoe UI</vt:lpstr>
      <vt:lpstr>Segoe UI Light</vt:lpstr>
      <vt:lpstr>Tw Cen MT</vt:lpstr>
      <vt:lpstr>Tw Cen MT Condensed</vt:lpstr>
      <vt:lpstr>Wingdings 3</vt:lpstr>
      <vt:lpstr>Integrál</vt:lpstr>
      <vt:lpstr>Povrch české republiky – referát </vt:lpstr>
      <vt:lpstr>Povrch krajiny, </vt:lpstr>
      <vt:lpstr>Výška krajiny </vt:lpstr>
      <vt:lpstr>Rozdělení krajiny </vt:lpstr>
      <vt:lpstr>Pohraniční pohoří </vt:lpstr>
      <vt:lpstr>Kde najdeme pahorkatiny a vrchoviny </vt:lpstr>
      <vt:lpstr>Nížiny a řeky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2020-05-07T06:59:12Z</dcterms:created>
  <dcterms:modified xsi:type="dcterms:W3CDTF">2020-05-07T07:05:13Z</dcterms:modified>
</cp:coreProperties>
</file>