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95" r:id="rId4"/>
  </p:sldMasterIdLst>
  <p:notesMasterIdLst>
    <p:notesMasterId r:id="rId31"/>
  </p:notesMasterIdLst>
  <p:sldIdLst>
    <p:sldId id="256" r:id="rId5"/>
    <p:sldId id="257" r:id="rId6"/>
    <p:sldId id="262" r:id="rId7"/>
    <p:sldId id="263" r:id="rId8"/>
    <p:sldId id="264" r:id="rId9"/>
    <p:sldId id="267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DD3"/>
    <a:srgbClr val="9B320E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2" autoAdjust="0"/>
    <p:restoredTop sz="94714" autoAdjust="0"/>
  </p:normalViewPr>
  <p:slideViewPr>
    <p:cSldViewPr>
      <p:cViewPr varScale="1">
        <p:scale>
          <a:sx n="81" d="100"/>
          <a:sy n="81" d="100"/>
        </p:scale>
        <p:origin x="133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02DEAA-CB64-49B0-BF37-E13FF07199F8}" type="datetimeFigureOut">
              <a:rPr lang="cs-CZ"/>
              <a:pPr>
                <a:defRPr/>
              </a:pPr>
              <a:t>06.10.2020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198644-822F-4CAF-9404-B834EA5AF9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676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0143BE-1395-42FE-8674-B950369676A4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5F89B6-7996-418B-A2B2-DBB809BECF1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C96EED-4937-4977-8C6D-7B9895A9645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31BF99-4B45-4752-91BD-36522DFEA9A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A7275D-F251-4D56-A5BC-D17F56B074DF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5371DF-51A8-4100-912D-47D0D9B36258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346DD9-93EB-466B-9A89-1AAC3A5E24A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93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AA08C1-1091-4B3D-9418-0A360BF5A2D1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2957F6-4AF2-42E5-B8A3-187D4B7C5B6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431911-8D24-455A-8382-55C754D69E1E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A2F1A6-5436-44F0-BE30-1B4CCC598E24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6C9E1E-25F1-458F-9597-27A091C18390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5AED1A-77AC-4503-A0FE-E652E878C0DB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726DBE-00A2-4895-B949-A967F6F980E4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49AB39-50AB-4D47-B9B0-4DE43ED73782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F49BF5-8671-43BF-B393-B78E756DB95B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C903C4-93CE-4997-9CD1-88E3BB5A8C52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2CB0C3-263E-4EBD-AAE1-A2E7DB8913F0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E3E57D-321A-43D9-AF5B-1D963838B4F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376CFE-9B21-426D-B6A8-57C934A51DB3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A38176-7595-4A9C-9C95-7A01F650CB8D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F969E9-9AE9-45EF-B1FC-D3E092DFE0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56B886-F60D-4ED8-B278-5309866310D3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4E4A78-D8D9-4163-833B-8CAFC1F6B3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A9EC7-3D48-4D21-8FD2-179940532B07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3158AF-44FA-4308-95B3-3B64923BF95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426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4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48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200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0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847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8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4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3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8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5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50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40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2" Type="http://schemas.openxmlformats.org/officeDocument/2006/relationships/notesSlide" Target="../notesSlides/notes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 flipV="1">
            <a:off x="0" y="1665288"/>
            <a:ext cx="3189288" cy="10795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</a:t>
            </a:r>
            <a:b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b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b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br>
              <a:rPr lang="cs-CZ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accent6">
                      <a:lumMod val="50000"/>
                    </a:schemeClr>
                  </a:outerShdw>
                </a:effectLst>
              </a:rPr>
            </a:br>
            <a:endParaRPr lang="cs-CZ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50800" dist="50800" dir="5400000" algn="ctr" rotWithShape="0">
                  <a:schemeClr val="accent6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24788" y="4556653"/>
            <a:ext cx="8032406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6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50800" dist="50800" dir="5400000" algn="ctr" rotWithShape="0">
                    <a:schemeClr val="accent6">
                      <a:lumMod val="50000"/>
                    </a:schemeClr>
                  </a:outerShdw>
                </a:effectLst>
                <a:latin typeface="Segoe UI"/>
                <a:cs typeface="Segoe UI"/>
              </a:rPr>
              <a:t>Podstatná jména rodu středního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6" y="692696"/>
            <a:ext cx="33843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50800" dist="50800" dir="5400000" algn="ctr" rotWithShape="0">
                    <a:schemeClr val="accent6">
                      <a:lumMod val="50000"/>
                    </a:schemeClr>
                  </a:outerShdw>
                </a:effectLst>
                <a:latin typeface="Berlin Sans FB Demi"/>
              </a:rPr>
              <a:t>RISKUJ</a:t>
            </a:r>
            <a:endParaRPr lang="cs-CZ" sz="6000" dirty="0">
              <a:latin typeface="Berlin Sans FB Dem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9935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600" dirty="0">
                <a:solidFill>
                  <a:schemeClr val="tx2">
                    <a:satMod val="130000"/>
                  </a:schemeClr>
                </a:solidFill>
              </a:rPr>
              <a:t>Najdi skupinu slov s vetřelcem.</a:t>
            </a:r>
            <a:endParaRPr lang="cs-CZ" sz="39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mraveniště, popraviště, srdce 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pískoviště, Konopiště, doupě   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smetiště, hlediště, vejce</a:t>
            </a:r>
          </a:p>
        </p:txBody>
      </p:sp>
      <p:sp>
        <p:nvSpPr>
          <p:cNvPr id="7" name="Šipka doleva 6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9935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2800" dirty="0"/>
              <a:t>Ve které řadě se skrývá podstatné jméno, které se neskloňuje podle vzoru kuře? </a:t>
            </a:r>
            <a:endParaRPr lang="cs-CZ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sele  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b)kotě 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kuřátko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99350" cy="1143000"/>
          </a:xfrm>
        </p:spPr>
        <p:txBody>
          <a:bodyPr/>
          <a:lstStyle/>
          <a:p>
            <a:pPr algn="ctr">
              <a:defRPr/>
            </a:pPr>
            <a:r>
              <a:rPr lang="cs-CZ" sz="2800" dirty="0">
                <a:solidFill>
                  <a:schemeClr val="tx2">
                    <a:satMod val="130000"/>
                  </a:schemeClr>
                </a:solidFill>
              </a:rPr>
              <a:t>Vzor „kuře“ je vzorem: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algn="ctr">
              <a:buAutoNum type="alphaLcParenR"/>
              <a:defRPr/>
            </a:pPr>
            <a:r>
              <a:rPr lang="cs-CZ" sz="3200" dirty="0">
                <a:solidFill>
                  <a:srgbClr val="FFFFFF"/>
                </a:solidFill>
              </a:rPr>
              <a:t>smíšeným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tvrdým 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měkkým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99350" cy="1143000"/>
          </a:xfrm>
        </p:spPr>
        <p:txBody>
          <a:bodyPr/>
          <a:lstStyle/>
          <a:p>
            <a:pPr algn="ctr">
              <a:defRPr/>
            </a:pPr>
            <a:r>
              <a:rPr lang="cs-CZ" sz="2800" dirty="0">
                <a:solidFill>
                  <a:schemeClr val="tx2">
                    <a:satMod val="130000"/>
                  </a:schemeClr>
                </a:solidFill>
              </a:rPr>
              <a:t>Kde je chyba?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Ve stádě byla ovce s </a:t>
            </a:r>
            <a:r>
              <a:rPr lang="cs-CZ" sz="3200" dirty="0" err="1">
                <a:solidFill>
                  <a:srgbClr val="FFFFFF"/>
                </a:solidFill>
              </a:rPr>
              <a:t>jehňati</a:t>
            </a:r>
            <a:r>
              <a:rPr lang="cs-CZ" sz="3200" dirty="0">
                <a:solidFill>
                  <a:srgbClr val="FFFFFF"/>
                </a:solidFill>
              </a:rPr>
              <a:t>. 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Odrážel se bidly. 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Po nebi plují mraky.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Najdi skupinu slov s vetřelcem.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S  teletem, s vlčetem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S kotětem, se štěňátkem  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S housetem, s pážetem 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9935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dirty="0"/>
              <a:t>Vyber tu řadu slov, kde se všechna slova skloňují podle vzoru „stavení“: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kominík, křoví, čtení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uhlí, dříví, poupě 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zábradlí, topení, plavání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9935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Vzor „stavení“ je vzorem: 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Měkkým 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Smíšeným 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Tvrdým 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99350" cy="1143000"/>
          </a:xfrm>
        </p:spPr>
        <p:txBody>
          <a:bodyPr/>
          <a:lstStyle/>
          <a:p>
            <a:pPr algn="ctr"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Kde není chyba? 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Bydlel v podkroví domu. 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</a:t>
            </a:r>
            <a:r>
              <a:rPr lang="cs-CZ" sz="3200" dirty="0" err="1">
                <a:solidFill>
                  <a:srgbClr val="FFFFFF"/>
                </a:solidFill>
              </a:rPr>
              <a:t>Bidlel</a:t>
            </a:r>
            <a:r>
              <a:rPr lang="cs-CZ" sz="3200" dirty="0">
                <a:solidFill>
                  <a:srgbClr val="FFFFFF"/>
                </a:solidFill>
              </a:rPr>
              <a:t> v podkroví domu.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Bydlel v </a:t>
            </a:r>
            <a:r>
              <a:rPr lang="cs-CZ" sz="3200" dirty="0" err="1">
                <a:solidFill>
                  <a:srgbClr val="FFFFFF"/>
                </a:solidFill>
              </a:rPr>
              <a:t>podkrový</a:t>
            </a:r>
            <a:r>
              <a:rPr lang="cs-CZ" sz="3200" dirty="0">
                <a:solidFill>
                  <a:srgbClr val="FFFFFF"/>
                </a:solidFill>
              </a:rPr>
              <a:t> domu.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9935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Ve které řadě je slovo, které se neskloňuje podle vzoru stavení? 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</a:t>
            </a:r>
            <a:r>
              <a:rPr lang="cs-CZ" sz="3200">
                <a:solidFill>
                  <a:srgbClr val="FFFFFF"/>
                </a:solidFill>
              </a:rPr>
              <a:t>v občerstveních</a:t>
            </a:r>
            <a:endParaRPr lang="cs-CZ" sz="3200" dirty="0">
              <a:solidFill>
                <a:srgbClr val="FFFFFF"/>
              </a:solidFill>
            </a:endParaRP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o strništích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o představeních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9935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600" dirty="0">
                <a:solidFill>
                  <a:schemeClr val="tx2">
                    <a:satMod val="130000"/>
                  </a:schemeClr>
                </a:solidFill>
              </a:rPr>
              <a:t>Najdi řadu slov, která jsou všechna rodu středního: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auto, tele, lavice 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skla, okno, povidlo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kotě, mraveniště, slepice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s odříznutým příčným rohem 3"/>
          <p:cNvSpPr/>
          <p:nvPr/>
        </p:nvSpPr>
        <p:spPr>
          <a:xfrm>
            <a:off x="251520" y="1628800"/>
            <a:ext cx="2214563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moře</a:t>
            </a:r>
          </a:p>
        </p:txBody>
      </p:sp>
      <p:sp>
        <p:nvSpPr>
          <p:cNvPr id="5" name="Obdélník s odříznutým příčným rohem 4"/>
          <p:cNvSpPr/>
          <p:nvPr/>
        </p:nvSpPr>
        <p:spPr>
          <a:xfrm>
            <a:off x="251520" y="3645024"/>
            <a:ext cx="2214563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stavení</a:t>
            </a:r>
          </a:p>
        </p:txBody>
      </p:sp>
      <p:sp>
        <p:nvSpPr>
          <p:cNvPr id="6" name="Obdélník s odříznutým příčným rohem 5"/>
          <p:cNvSpPr/>
          <p:nvPr/>
        </p:nvSpPr>
        <p:spPr>
          <a:xfrm>
            <a:off x="251520" y="5805264"/>
            <a:ext cx="2214563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/>
              <a:t>shrnutí</a:t>
            </a:r>
          </a:p>
        </p:txBody>
      </p:sp>
      <p:sp>
        <p:nvSpPr>
          <p:cNvPr id="7" name="Obdélník s odříznutým příčným rohem 6"/>
          <p:cNvSpPr/>
          <p:nvPr/>
        </p:nvSpPr>
        <p:spPr>
          <a:xfrm>
            <a:off x="251520" y="2636912"/>
            <a:ext cx="2214563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kuře</a:t>
            </a:r>
          </a:p>
        </p:txBody>
      </p:sp>
      <p:sp>
        <p:nvSpPr>
          <p:cNvPr id="8" name="Obdélník s odříznutým příčným rohem 7"/>
          <p:cNvSpPr/>
          <p:nvPr/>
        </p:nvSpPr>
        <p:spPr>
          <a:xfrm>
            <a:off x="251520" y="548680"/>
            <a:ext cx="2214563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solidFill>
                  <a:srgbClr val="F9FDD3"/>
                </a:solidFill>
              </a:rPr>
              <a:t> </a:t>
            </a:r>
            <a:r>
              <a:rPr lang="cs-CZ" sz="3200" dirty="0">
                <a:solidFill>
                  <a:schemeClr val="bg1"/>
                </a:solidFill>
              </a:rPr>
              <a:t>město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9" name="Obdélník s odříznutým příčným rohem 8"/>
          <p:cNvSpPr/>
          <p:nvPr/>
        </p:nvSpPr>
        <p:spPr>
          <a:xfrm>
            <a:off x="251520" y="4725144"/>
            <a:ext cx="2214563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rod střední</a:t>
            </a:r>
          </a:p>
        </p:txBody>
      </p:sp>
      <p:sp>
        <p:nvSpPr>
          <p:cNvPr id="14" name="Obdélník s odříznutým příčným rohem 13">
            <a:hlinkClick r:id="rId3" action="ppaction://hlinksldjump"/>
          </p:cNvPr>
          <p:cNvSpPr/>
          <p:nvPr/>
        </p:nvSpPr>
        <p:spPr>
          <a:xfrm>
            <a:off x="2627784" y="548680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100</a:t>
            </a:r>
          </a:p>
        </p:txBody>
      </p:sp>
      <p:sp>
        <p:nvSpPr>
          <p:cNvPr id="15" name="Obdélník s odříznutým příčným rohem 14">
            <a:hlinkClick r:id="rId4" action="ppaction://hlinksldjump"/>
          </p:cNvPr>
          <p:cNvSpPr/>
          <p:nvPr/>
        </p:nvSpPr>
        <p:spPr>
          <a:xfrm>
            <a:off x="4211960" y="548680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200</a:t>
            </a:r>
          </a:p>
        </p:txBody>
      </p:sp>
      <p:sp>
        <p:nvSpPr>
          <p:cNvPr id="16" name="Obdélník s odříznutým příčným rohem 15">
            <a:hlinkClick r:id="rId5" action="ppaction://hlinksldjump"/>
          </p:cNvPr>
          <p:cNvSpPr/>
          <p:nvPr/>
        </p:nvSpPr>
        <p:spPr>
          <a:xfrm>
            <a:off x="5868144" y="548680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300</a:t>
            </a:r>
          </a:p>
        </p:txBody>
      </p:sp>
      <p:sp>
        <p:nvSpPr>
          <p:cNvPr id="17" name="Obdélník s odříznutým příčným rohem 16">
            <a:hlinkClick r:id="rId6" action="ppaction://hlinksldjump"/>
          </p:cNvPr>
          <p:cNvSpPr/>
          <p:nvPr/>
        </p:nvSpPr>
        <p:spPr>
          <a:xfrm>
            <a:off x="7452320" y="548680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400</a:t>
            </a:r>
          </a:p>
        </p:txBody>
      </p:sp>
      <p:sp>
        <p:nvSpPr>
          <p:cNvPr id="18" name="Obdélník s odříznutým příčným rohem 17">
            <a:hlinkClick r:id="rId7" action="ppaction://hlinksldjump"/>
          </p:cNvPr>
          <p:cNvSpPr/>
          <p:nvPr/>
        </p:nvSpPr>
        <p:spPr>
          <a:xfrm>
            <a:off x="2627784" y="1628800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100</a:t>
            </a:r>
          </a:p>
        </p:txBody>
      </p:sp>
      <p:sp>
        <p:nvSpPr>
          <p:cNvPr id="19" name="Obdélník s odříznutým příčným rohem 18">
            <a:hlinkClick r:id="rId8" action="ppaction://hlinksldjump"/>
          </p:cNvPr>
          <p:cNvSpPr/>
          <p:nvPr/>
        </p:nvSpPr>
        <p:spPr>
          <a:xfrm>
            <a:off x="4211960" y="1628800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200</a:t>
            </a:r>
          </a:p>
        </p:txBody>
      </p:sp>
      <p:sp>
        <p:nvSpPr>
          <p:cNvPr id="20" name="Obdélník s odříznutým příčným rohem 19">
            <a:hlinkClick r:id="rId9" action="ppaction://hlinksldjump"/>
          </p:cNvPr>
          <p:cNvSpPr/>
          <p:nvPr/>
        </p:nvSpPr>
        <p:spPr>
          <a:xfrm>
            <a:off x="5868144" y="1628800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300</a:t>
            </a:r>
          </a:p>
        </p:txBody>
      </p:sp>
      <p:sp>
        <p:nvSpPr>
          <p:cNvPr id="21" name="Obdélník s odříznutým příčným rohem 20">
            <a:hlinkClick r:id="rId10" action="ppaction://hlinksldjump"/>
          </p:cNvPr>
          <p:cNvSpPr/>
          <p:nvPr/>
        </p:nvSpPr>
        <p:spPr>
          <a:xfrm>
            <a:off x="7452320" y="1628800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400</a:t>
            </a:r>
          </a:p>
        </p:txBody>
      </p:sp>
      <p:sp>
        <p:nvSpPr>
          <p:cNvPr id="22" name="Obdélník s odříznutým příčným rohem 21">
            <a:hlinkClick r:id="rId11" action="ppaction://hlinksldjump"/>
          </p:cNvPr>
          <p:cNvSpPr/>
          <p:nvPr/>
        </p:nvSpPr>
        <p:spPr>
          <a:xfrm>
            <a:off x="2627784" y="2636912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100</a:t>
            </a:r>
          </a:p>
        </p:txBody>
      </p:sp>
      <p:sp>
        <p:nvSpPr>
          <p:cNvPr id="23" name="Obdélník s odříznutým příčným rohem 22">
            <a:hlinkClick r:id="rId12" action="ppaction://hlinksldjump"/>
          </p:cNvPr>
          <p:cNvSpPr/>
          <p:nvPr/>
        </p:nvSpPr>
        <p:spPr>
          <a:xfrm>
            <a:off x="4211960" y="2636912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200</a:t>
            </a:r>
          </a:p>
        </p:txBody>
      </p:sp>
      <p:sp>
        <p:nvSpPr>
          <p:cNvPr id="24" name="Obdélník s odříznutým příčným rohem 23">
            <a:hlinkClick r:id="rId13" action="ppaction://hlinksldjump"/>
          </p:cNvPr>
          <p:cNvSpPr/>
          <p:nvPr/>
        </p:nvSpPr>
        <p:spPr>
          <a:xfrm>
            <a:off x="5868144" y="2636912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300</a:t>
            </a:r>
          </a:p>
        </p:txBody>
      </p:sp>
      <p:sp>
        <p:nvSpPr>
          <p:cNvPr id="25" name="Obdélník s odříznutým příčným rohem 24">
            <a:hlinkClick r:id="rId14" action="ppaction://hlinksldjump"/>
          </p:cNvPr>
          <p:cNvSpPr/>
          <p:nvPr/>
        </p:nvSpPr>
        <p:spPr>
          <a:xfrm>
            <a:off x="7452320" y="2636912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400</a:t>
            </a:r>
          </a:p>
        </p:txBody>
      </p:sp>
      <p:sp>
        <p:nvSpPr>
          <p:cNvPr id="26" name="Obdélník s odříznutým příčným rohem 25">
            <a:hlinkClick r:id="rId15" action="ppaction://hlinksldjump"/>
          </p:cNvPr>
          <p:cNvSpPr/>
          <p:nvPr/>
        </p:nvSpPr>
        <p:spPr>
          <a:xfrm>
            <a:off x="2627784" y="3645024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100</a:t>
            </a:r>
          </a:p>
        </p:txBody>
      </p:sp>
      <p:sp>
        <p:nvSpPr>
          <p:cNvPr id="27" name="Obdélník s odříznutým příčným rohem 26">
            <a:hlinkClick r:id="rId16" action="ppaction://hlinksldjump"/>
          </p:cNvPr>
          <p:cNvSpPr/>
          <p:nvPr/>
        </p:nvSpPr>
        <p:spPr>
          <a:xfrm>
            <a:off x="4211960" y="3645024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200</a:t>
            </a:r>
          </a:p>
        </p:txBody>
      </p:sp>
      <p:sp>
        <p:nvSpPr>
          <p:cNvPr id="28" name="Obdélník s odříznutým příčným rohem 27">
            <a:hlinkClick r:id="rId17" action="ppaction://hlinksldjump"/>
          </p:cNvPr>
          <p:cNvSpPr/>
          <p:nvPr/>
        </p:nvSpPr>
        <p:spPr>
          <a:xfrm>
            <a:off x="5868144" y="3645024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300</a:t>
            </a:r>
          </a:p>
        </p:txBody>
      </p:sp>
      <p:sp>
        <p:nvSpPr>
          <p:cNvPr id="29" name="Obdélník s odříznutým příčným rohem 28">
            <a:hlinkClick r:id="rId18" action="ppaction://hlinksldjump"/>
          </p:cNvPr>
          <p:cNvSpPr/>
          <p:nvPr/>
        </p:nvSpPr>
        <p:spPr>
          <a:xfrm>
            <a:off x="7452320" y="3645024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400</a:t>
            </a:r>
          </a:p>
        </p:txBody>
      </p:sp>
      <p:sp>
        <p:nvSpPr>
          <p:cNvPr id="30" name="Obdélník s odříznutým příčným rohem 29">
            <a:hlinkClick r:id="rId19" action="ppaction://hlinksldjump"/>
          </p:cNvPr>
          <p:cNvSpPr/>
          <p:nvPr/>
        </p:nvSpPr>
        <p:spPr>
          <a:xfrm>
            <a:off x="2627784" y="4725144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100</a:t>
            </a:r>
          </a:p>
        </p:txBody>
      </p:sp>
      <p:sp>
        <p:nvSpPr>
          <p:cNvPr id="31" name="Obdélník s odříznutým příčným rohem 30">
            <a:hlinkClick r:id="rId20" action="ppaction://hlinksldjump"/>
          </p:cNvPr>
          <p:cNvSpPr/>
          <p:nvPr/>
        </p:nvSpPr>
        <p:spPr>
          <a:xfrm>
            <a:off x="4211960" y="4725144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200</a:t>
            </a:r>
          </a:p>
        </p:txBody>
      </p:sp>
      <p:sp>
        <p:nvSpPr>
          <p:cNvPr id="32" name="Obdélník s odříznutým příčným rohem 31">
            <a:hlinkClick r:id="rId21" action="ppaction://hlinksldjump"/>
          </p:cNvPr>
          <p:cNvSpPr/>
          <p:nvPr/>
        </p:nvSpPr>
        <p:spPr>
          <a:xfrm>
            <a:off x="5796136" y="4725144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300</a:t>
            </a:r>
          </a:p>
        </p:txBody>
      </p:sp>
      <p:sp>
        <p:nvSpPr>
          <p:cNvPr id="33" name="Obdélník s odříznutým příčným rohem 32">
            <a:hlinkClick r:id="rId22" action="ppaction://hlinksldjump"/>
          </p:cNvPr>
          <p:cNvSpPr/>
          <p:nvPr/>
        </p:nvSpPr>
        <p:spPr>
          <a:xfrm>
            <a:off x="7452320" y="4725144"/>
            <a:ext cx="1500187" cy="785813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400</a:t>
            </a:r>
          </a:p>
        </p:txBody>
      </p:sp>
      <p:sp>
        <p:nvSpPr>
          <p:cNvPr id="34" name="Obdélník s odříznutým příčným rohem 33">
            <a:hlinkClick r:id="rId23" action="ppaction://hlinksldjump"/>
          </p:cNvPr>
          <p:cNvSpPr/>
          <p:nvPr/>
        </p:nvSpPr>
        <p:spPr>
          <a:xfrm>
            <a:off x="2643188" y="5786438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100</a:t>
            </a:r>
          </a:p>
        </p:txBody>
      </p:sp>
      <p:sp>
        <p:nvSpPr>
          <p:cNvPr id="35" name="Obdélník s odříznutým příčným rohem 34">
            <a:hlinkClick r:id="rId24" action="ppaction://hlinksldjump"/>
          </p:cNvPr>
          <p:cNvSpPr/>
          <p:nvPr/>
        </p:nvSpPr>
        <p:spPr>
          <a:xfrm>
            <a:off x="4214813" y="5786438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200</a:t>
            </a:r>
          </a:p>
        </p:txBody>
      </p:sp>
      <p:sp>
        <p:nvSpPr>
          <p:cNvPr id="36" name="Obdélník s odříznutým příčným rohem 35">
            <a:hlinkClick r:id="rId25" action="ppaction://hlinksldjump"/>
          </p:cNvPr>
          <p:cNvSpPr/>
          <p:nvPr/>
        </p:nvSpPr>
        <p:spPr>
          <a:xfrm>
            <a:off x="5786438" y="5786438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300</a:t>
            </a:r>
          </a:p>
        </p:txBody>
      </p:sp>
      <p:sp>
        <p:nvSpPr>
          <p:cNvPr id="37" name="Obdélník s odříznutým příčným rohem 36">
            <a:hlinkClick r:id="rId26" action="ppaction://hlinksldjump"/>
          </p:cNvPr>
          <p:cNvSpPr/>
          <p:nvPr/>
        </p:nvSpPr>
        <p:spPr>
          <a:xfrm>
            <a:off x="7452320" y="5805264"/>
            <a:ext cx="1500187" cy="785812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400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 nodeType="clickPar">
                      <p:stCondLst>
                        <p:cond delay="0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 nodeType="clickPar">
                      <p:stCondLst>
                        <p:cond delay="0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 nodeType="clickPar">
                      <p:stCondLst>
                        <p:cond delay="0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 nodeType="clickPar">
                      <p:stCondLst>
                        <p:cond delay="0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 nodeType="clickPar">
                      <p:stCondLst>
                        <p:cond delay="0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 nodeType="clickPar">
                      <p:stCondLst>
                        <p:cond delay="0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 nodeType="clickPar">
                      <p:stCondLst>
                        <p:cond delay="0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 nodeType="clickPar">
                      <p:stCondLst>
                        <p:cond delay="0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 nodeType="clickPar">
                      <p:stCondLst>
                        <p:cond delay="0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9935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600" dirty="0">
                <a:solidFill>
                  <a:schemeClr val="tx2">
                    <a:satMod val="130000"/>
                  </a:schemeClr>
                </a:solidFill>
              </a:rPr>
              <a:t>Na podstatná jména rodu středního si ukážeme v jednotném čísle: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to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ta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ten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9935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Vzory podstatných jmen rodu středního jsou: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město, moře, kotě, plavání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kuře, město, stavení, moře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kotě, město, plavání, nebe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9935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Vzory podstatných jmen rodu středního jsou vzory: 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>
                <a:solidFill>
                  <a:srgbClr val="FFFFFF"/>
                </a:solidFill>
              </a:rPr>
              <a:t>a) jenom tvrdé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>
                <a:solidFill>
                  <a:srgbClr val="FFFFFF"/>
                </a:solidFill>
              </a:rPr>
              <a:t>b) tvrdé i měkké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>
                <a:solidFill>
                  <a:srgbClr val="FFFFFF"/>
                </a:solidFill>
              </a:rPr>
              <a:t>c) tvrdé, měkké i smíšené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99350" cy="1143000"/>
          </a:xfrm>
        </p:spPr>
        <p:txBody>
          <a:bodyPr/>
          <a:lstStyle/>
          <a:p>
            <a:pPr algn="ctr"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Ve které řadě je chyba? 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S kuřaty, se </a:t>
            </a:r>
            <a:r>
              <a:rPr lang="cs-CZ" sz="3200" dirty="0" err="1">
                <a:solidFill>
                  <a:srgbClr val="FFFFFF"/>
                </a:solidFill>
              </a:rPr>
              <a:t>slovi</a:t>
            </a:r>
            <a:r>
              <a:rPr lang="cs-CZ" sz="3200" dirty="0">
                <a:solidFill>
                  <a:srgbClr val="FFFFFF"/>
                </a:solidFill>
              </a:rPr>
              <a:t>, mezi poli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Na nebi, o kreslení, pod skly 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S kladivy, s povidly, na Labi 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99350" cy="1143000"/>
          </a:xfrm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cs-CZ" sz="3200" dirty="0">
                <a:solidFill>
                  <a:schemeClr val="tx2">
                    <a:satMod val="130000"/>
                  </a:schemeClr>
                </a:solidFill>
              </a:rPr>
              <a:t>Najdi řadu s vetřelcem:</a:t>
            </a:r>
            <a:endParaRPr lang="cs-CZ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V lavici, na poště, o tabuli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O stole, na mostě, v sešitě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Na kůzleti, o slůněti, v šuplíku  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499350" cy="1143000"/>
          </a:xfrm>
        </p:spPr>
        <p:txBody>
          <a:bodyPr wrap="square" lIns="91440" tIns="45720" rIns="91440" bIns="45720" numCol="1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cs-CZ" sz="3200" dirty="0"/>
              <a:t>Ve slově „sedadlo“ je příponovou částí: </a:t>
            </a:r>
            <a:br>
              <a:rPr lang="cs-CZ" sz="3200" dirty="0"/>
            </a:br>
            <a:endParaRPr lang="cs-CZ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47813" y="206057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</a:t>
            </a:r>
            <a:r>
              <a:rPr lang="cs-CZ" sz="3200" dirty="0" err="1">
                <a:solidFill>
                  <a:srgbClr val="FFFFFF"/>
                </a:solidFill>
              </a:rPr>
              <a:t>dlo</a:t>
            </a:r>
            <a:endParaRPr lang="cs-CZ" sz="3200" dirty="0">
              <a:solidFill>
                <a:srgbClr val="FFFFFF"/>
              </a:solidFill>
            </a:endParaRP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  <a:cs typeface="Arial" charset="0"/>
              </a:rPr>
              <a:t>b) </a:t>
            </a:r>
            <a:r>
              <a:rPr lang="cs-CZ" sz="3200" dirty="0" err="1">
                <a:solidFill>
                  <a:srgbClr val="FFFFFF"/>
                </a:solidFill>
                <a:cs typeface="Arial" charset="0"/>
              </a:rPr>
              <a:t>adlo</a:t>
            </a:r>
            <a:r>
              <a:rPr lang="cs-CZ" sz="3200" dirty="0">
                <a:solidFill>
                  <a:srgbClr val="FFFFFF"/>
                </a:solidFill>
                <a:cs typeface="Arial" charset="0"/>
              </a:rPr>
              <a:t> </a:t>
            </a:r>
            <a:endParaRPr lang="cs-CZ" sz="3200" dirty="0"/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o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499350" cy="1143000"/>
          </a:xfrm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r>
              <a:rPr lang="cs-CZ" sz="3600" dirty="0"/>
              <a:t>Ve slově „sedadlo“ je koncovkou:</a:t>
            </a:r>
            <a:br>
              <a:rPr lang="cs-CZ" sz="3600" dirty="0"/>
            </a:br>
            <a:endParaRPr lang="cs-CZ" sz="39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93850" y="2074863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o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47813" y="3213100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</a:t>
            </a:r>
            <a:r>
              <a:rPr lang="cs-CZ" sz="3200" dirty="0" err="1">
                <a:solidFill>
                  <a:srgbClr val="FFFFFF"/>
                </a:solidFill>
              </a:rPr>
              <a:t>dlo</a:t>
            </a:r>
            <a:endParaRPr lang="cs-CZ" sz="3200" dirty="0">
              <a:solidFill>
                <a:srgbClr val="FFFFFF"/>
              </a:solidFill>
            </a:endParaRP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47813" y="4365625"/>
            <a:ext cx="6264275" cy="8636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</a:t>
            </a:r>
            <a:r>
              <a:rPr lang="cs-CZ" sz="3200" dirty="0" err="1">
                <a:solidFill>
                  <a:srgbClr val="FFFFFF"/>
                </a:solidFill>
              </a:rPr>
              <a:t>adlo</a:t>
            </a:r>
            <a:endParaRPr lang="cs-CZ" sz="3200" dirty="0">
              <a:solidFill>
                <a:srgbClr val="FFFFFF"/>
              </a:solidFill>
            </a:endParaRP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9935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2800" dirty="0"/>
              <a:t>Ve které řadě se skrývá podstatné jméno, které se neskloňuje podle vzoru město? </a:t>
            </a:r>
            <a:endParaRPr lang="cs-CZ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71625" y="2143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žihadlo, sádlo, povidlo  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71625" y="3286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pádlo, máslo, pole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71625" y="4429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  <a:cs typeface="Arial" charset="0"/>
              </a:rPr>
              <a:t>c) štěňátko, kopýtko, kuřátko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9935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Jak zní správně slovo „kružítko“ </a:t>
            </a:r>
            <a:br>
              <a:rPr lang="cs-CZ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 7.pádě čísla množného?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71625" y="2143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Pracuji s kružítky.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71625" y="3286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b)Pracuji s </a:t>
            </a:r>
            <a:r>
              <a:rPr lang="cs-CZ" sz="3200" dirty="0" err="1">
                <a:solidFill>
                  <a:srgbClr val="FFFFFF"/>
                </a:solidFill>
              </a:rPr>
              <a:t>kružítkami</a:t>
            </a:r>
            <a:r>
              <a:rPr lang="cs-CZ" sz="3200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71625" y="4429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c)Pracuji s </a:t>
            </a:r>
            <a:r>
              <a:rPr lang="cs-CZ" sz="3200" dirty="0" err="1">
                <a:solidFill>
                  <a:srgbClr val="FFFFFF"/>
                </a:solidFill>
              </a:rPr>
              <a:t>kružítkamy</a:t>
            </a:r>
            <a:r>
              <a:rPr lang="cs-CZ" sz="3200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9935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Kde je chyba?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71625" y="2143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O dřívkách.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71625" y="3286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Ke křídlům.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71625" y="4429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Pod </a:t>
            </a:r>
            <a:r>
              <a:rPr lang="cs-CZ" sz="3200" dirty="0" err="1">
                <a:solidFill>
                  <a:srgbClr val="FFFFFF"/>
                </a:solidFill>
              </a:rPr>
              <a:t>kopytami</a:t>
            </a:r>
            <a:r>
              <a:rPr lang="cs-CZ" sz="3200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Najdi skupinu slov s vetřelcem.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71625" y="2143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O pravítku, o sítku, o psu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71625" y="3286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O telátku, o kladivu, o křídlu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71625" y="4429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S vesly, s pádly, </a:t>
            </a:r>
            <a:r>
              <a:rPr lang="cs-CZ" sz="3200">
                <a:solidFill>
                  <a:srgbClr val="FFFFFF"/>
                </a:solidFill>
              </a:rPr>
              <a:t>s kiny</a:t>
            </a:r>
            <a:endParaRPr lang="cs-CZ" sz="3200" dirty="0">
              <a:solidFill>
                <a:srgbClr val="FFFFFF"/>
              </a:solidFill>
            </a:endParaRP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9935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2800" dirty="0"/>
              <a:t>Ve které řadě se skrývá podstatné jméno, které se neskloňuje podle vzoru moře? </a:t>
            </a:r>
            <a:endParaRPr lang="cs-CZ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Obdélník se zakulaceným příčným rohem 5"/>
          <p:cNvSpPr/>
          <p:nvPr/>
        </p:nvSpPr>
        <p:spPr>
          <a:xfrm>
            <a:off x="1571625" y="2143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vejce, staveniště, koupaliště</a:t>
            </a:r>
          </a:p>
        </p:txBody>
      </p:sp>
      <p:sp>
        <p:nvSpPr>
          <p:cNvPr id="7" name="Obdélník se zakulaceným příčným rohem 6"/>
          <p:cNvSpPr/>
          <p:nvPr/>
        </p:nvSpPr>
        <p:spPr>
          <a:xfrm>
            <a:off x="1571625" y="3286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ohniště, tržiště, strniště</a:t>
            </a:r>
          </a:p>
        </p:txBody>
      </p:sp>
      <p:sp>
        <p:nvSpPr>
          <p:cNvPr id="8" name="Obdélník se zakulaceným příčným rohem 7"/>
          <p:cNvSpPr/>
          <p:nvPr/>
        </p:nvSpPr>
        <p:spPr>
          <a:xfrm>
            <a:off x="1571625" y="4437111"/>
            <a:ext cx="6286500" cy="849263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3200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c)letiště, hřiště, koště</a:t>
            </a:r>
          </a:p>
          <a:p>
            <a:pPr algn="ctr">
              <a:defRPr/>
            </a:pPr>
            <a:endParaRPr lang="cs-CZ" sz="3200" dirty="0">
              <a:solidFill>
                <a:srgbClr val="FFFFFF"/>
              </a:solidFill>
            </a:endParaRPr>
          </a:p>
        </p:txBody>
      </p:sp>
      <p:sp>
        <p:nvSpPr>
          <p:cNvPr id="9" name="Šipka doleva 8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9935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Jak zní správně slovo „pole“ </a:t>
            </a:r>
            <a:br>
              <a:rPr lang="cs-CZ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 7.pádě čísla množného?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71625" y="2143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Mezi </a:t>
            </a:r>
            <a:r>
              <a:rPr lang="cs-CZ" sz="3200" dirty="0" err="1">
                <a:solidFill>
                  <a:srgbClr val="FFFFFF"/>
                </a:solidFill>
              </a:rPr>
              <a:t>poly</a:t>
            </a:r>
            <a:r>
              <a:rPr lang="cs-CZ" sz="32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71625" y="3286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Mezi poli 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71625" y="4429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c)Mezi </a:t>
            </a:r>
            <a:r>
              <a:rPr lang="cs-CZ" sz="3200" dirty="0" err="1">
                <a:solidFill>
                  <a:srgbClr val="FFFFFF"/>
                </a:solidFill>
              </a:rPr>
              <a:t>polami</a:t>
            </a:r>
            <a:endParaRPr lang="cs-CZ" sz="3200" dirty="0">
              <a:solidFill>
                <a:srgbClr val="FFFFFF"/>
              </a:solidFill>
            </a:endParaRP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Ve které větě není chyba?</a:t>
            </a:r>
          </a:p>
        </p:txBody>
      </p:sp>
      <p:sp>
        <p:nvSpPr>
          <p:cNvPr id="3" name="Obdélník se zakulaceným příčným rohem 2"/>
          <p:cNvSpPr/>
          <p:nvPr/>
        </p:nvSpPr>
        <p:spPr>
          <a:xfrm>
            <a:off x="1571625" y="2143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a) Loď pluje po Labi. </a:t>
            </a:r>
          </a:p>
        </p:txBody>
      </p:sp>
      <p:sp>
        <p:nvSpPr>
          <p:cNvPr id="4" name="Obdélník se zakulaceným příčným rohem 3"/>
          <p:cNvSpPr/>
          <p:nvPr/>
        </p:nvSpPr>
        <p:spPr>
          <a:xfrm>
            <a:off x="1571625" y="3286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b) Loď pluje po </a:t>
            </a:r>
            <a:r>
              <a:rPr lang="cs-CZ" sz="3200" dirty="0" err="1">
                <a:solidFill>
                  <a:srgbClr val="FFFFFF"/>
                </a:solidFill>
              </a:rPr>
              <a:t>laby</a:t>
            </a:r>
            <a:r>
              <a:rPr lang="cs-CZ" sz="3200" dirty="0">
                <a:solidFill>
                  <a:srgbClr val="FFFFFF"/>
                </a:solidFill>
              </a:rPr>
              <a:t>. </a:t>
            </a:r>
          </a:p>
        </p:txBody>
      </p:sp>
      <p:sp>
        <p:nvSpPr>
          <p:cNvPr id="5" name="Obdélník se zakulaceným příčným rohem 4"/>
          <p:cNvSpPr/>
          <p:nvPr/>
        </p:nvSpPr>
        <p:spPr>
          <a:xfrm>
            <a:off x="1571625" y="4429125"/>
            <a:ext cx="6286500" cy="85725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>
                <a:solidFill>
                  <a:srgbClr val="FFFFFF"/>
                </a:solidFill>
              </a:rPr>
              <a:t>c) Loď pluje po </a:t>
            </a:r>
            <a:r>
              <a:rPr lang="cs-CZ" sz="3200" dirty="0" err="1">
                <a:solidFill>
                  <a:srgbClr val="FFFFFF"/>
                </a:solidFill>
              </a:rPr>
              <a:t>Laby</a:t>
            </a:r>
            <a:r>
              <a:rPr lang="cs-CZ" sz="3200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6" name="Šipka doleva 5">
            <a:hlinkClick r:id="rId3" action="ppaction://hlinksldjump"/>
          </p:cNvPr>
          <p:cNvSpPr/>
          <p:nvPr/>
        </p:nvSpPr>
        <p:spPr>
          <a:xfrm>
            <a:off x="5500688" y="5643563"/>
            <a:ext cx="2357437" cy="857250"/>
          </a:xfrm>
          <a:prstGeom prst="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FFFFFF"/>
                </a:solidFill>
              </a:rPr>
              <a:t>Návrat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493BBA9A320C4D8E091D4AD1036C7F" ma:contentTypeVersion="25" ma:contentTypeDescription="Vytvoří nový dokument" ma:contentTypeScope="" ma:versionID="afe4de7de7f2bbfe6b91d953618a68bc">
  <xsd:schema xmlns:xsd="http://www.w3.org/2001/XMLSchema" xmlns:xs="http://www.w3.org/2001/XMLSchema" xmlns:p="http://schemas.microsoft.com/office/2006/metadata/properties" xmlns:ns3="f229c435-515b-4608-8b36-9823fae6bc2b" xmlns:ns4="685fbdd5-9a6c-4ec3-8465-1584cb217164" targetNamespace="http://schemas.microsoft.com/office/2006/metadata/properties" ma:root="true" ma:fieldsID="965641625731ccd0d2a249f39edb46d0" ns3:_="" ns4:_="">
    <xsd:import namespace="f229c435-515b-4608-8b36-9823fae6bc2b"/>
    <xsd:import namespace="685fbdd5-9a6c-4ec3-8465-1584cb21716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Leaders" minOccurs="0"/>
                <xsd:element ref="ns4:Members" minOccurs="0"/>
                <xsd:element ref="ns4:Member_Groups" minOccurs="0"/>
                <xsd:element ref="ns4:Distribution_Groups" minOccurs="0"/>
                <xsd:element ref="ns4:LMS_Mappings" minOccurs="0"/>
                <xsd:element ref="ns4:Invited_Leaders" minOccurs="0"/>
                <xsd:element ref="ns4:Invited_Members" minOccurs="0"/>
                <xsd:element ref="ns4:Self_Registration_Enabled" minOccurs="0"/>
                <xsd:element ref="ns4:Has_Leaders_Only_SectionGroup" minOccurs="0"/>
                <xsd:element ref="ns4:Is_Collaboration_Space_Locked" minOccurs="0"/>
                <xsd:element ref="ns4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29c435-515b-4608-8b36-9823fae6bc2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fbdd5-9a6c-4ec3-8465-1584cb2171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Owner" ma:index="1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9" nillable="true" ma:displayName="Math Settings" ma:internalName="Math_Settings">
      <xsd:simpleType>
        <xsd:restriction base="dms:Text"/>
      </xsd:simple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22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23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24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5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6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7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8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30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685fbdd5-9a6c-4ec3-8465-1584cb217164" xsi:nil="true"/>
    <CultureName xmlns="685fbdd5-9a6c-4ec3-8465-1584cb217164" xsi:nil="true"/>
    <DefaultSectionNames xmlns="685fbdd5-9a6c-4ec3-8465-1584cb217164" xsi:nil="true"/>
    <AppVersion xmlns="685fbdd5-9a6c-4ec3-8465-1584cb217164" xsi:nil="true"/>
    <Owner xmlns="685fbdd5-9a6c-4ec3-8465-1584cb217164">
      <UserInfo>
        <DisplayName/>
        <AccountId xsi:nil="true"/>
        <AccountType/>
      </UserInfo>
    </Owner>
    <Math_Settings xmlns="685fbdd5-9a6c-4ec3-8465-1584cb217164" xsi:nil="true"/>
    <Is_Collaboration_Space_Locked xmlns="685fbdd5-9a6c-4ec3-8465-1584cb217164" xsi:nil="true"/>
    <Invited_Leaders xmlns="685fbdd5-9a6c-4ec3-8465-1584cb217164" xsi:nil="true"/>
    <IsNotebookLocked xmlns="685fbdd5-9a6c-4ec3-8465-1584cb217164" xsi:nil="true"/>
    <FolderType xmlns="685fbdd5-9a6c-4ec3-8465-1584cb217164" xsi:nil="true"/>
    <Leaders xmlns="685fbdd5-9a6c-4ec3-8465-1584cb217164">
      <UserInfo>
        <DisplayName/>
        <AccountId xsi:nil="true"/>
        <AccountType/>
      </UserInfo>
    </Leaders>
    <Distribution_Groups xmlns="685fbdd5-9a6c-4ec3-8465-1584cb217164" xsi:nil="true"/>
    <Templates xmlns="685fbdd5-9a6c-4ec3-8465-1584cb217164" xsi:nil="true"/>
    <Members xmlns="685fbdd5-9a6c-4ec3-8465-1584cb217164">
      <UserInfo>
        <DisplayName/>
        <AccountId xsi:nil="true"/>
        <AccountType/>
      </UserInfo>
    </Members>
    <Member_Groups xmlns="685fbdd5-9a6c-4ec3-8465-1584cb217164">
      <UserInfo>
        <DisplayName/>
        <AccountId xsi:nil="true"/>
        <AccountType/>
      </UserInfo>
    </Member_Groups>
    <Self_Registration_Enabled xmlns="685fbdd5-9a6c-4ec3-8465-1584cb217164" xsi:nil="true"/>
    <Invited_Members xmlns="685fbdd5-9a6c-4ec3-8465-1584cb217164" xsi:nil="true"/>
    <TeamsChannelId xmlns="685fbdd5-9a6c-4ec3-8465-1584cb217164" xsi:nil="true"/>
    <Has_Leaders_Only_SectionGroup xmlns="685fbdd5-9a6c-4ec3-8465-1584cb217164" xsi:nil="true"/>
    <LMS_Mappings xmlns="685fbdd5-9a6c-4ec3-8465-1584cb217164" xsi:nil="true"/>
  </documentManagement>
</p:properties>
</file>

<file path=customXml/itemProps1.xml><?xml version="1.0" encoding="utf-8"?>
<ds:datastoreItem xmlns:ds="http://schemas.openxmlformats.org/officeDocument/2006/customXml" ds:itemID="{38E942E6-2DC4-40AC-91DF-8F5A61E593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6B112C-2C77-4C7E-A570-A9601B07A5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29c435-515b-4608-8b36-9823fae6bc2b"/>
    <ds:schemaRef ds:uri="685fbdd5-9a6c-4ec3-8465-1584cb2171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48A433-A067-46ED-9754-36B3A27D641E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f229c435-515b-4608-8b36-9823fae6bc2b"/>
    <ds:schemaRef ds:uri="http://purl.org/dc/terms/"/>
    <ds:schemaRef ds:uri="685fbdd5-9a6c-4ec3-8465-1584cb21716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956</TotalTime>
  <Words>703</Words>
  <PresentationFormat>Předvádění na obrazovce (4:3)</PresentationFormat>
  <Paragraphs>180</Paragraphs>
  <Slides>26</Slides>
  <Notes>26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Banded</vt:lpstr>
      <vt:lpstr>               </vt:lpstr>
      <vt:lpstr>Prezentace aplikace PowerPoint</vt:lpstr>
      <vt:lpstr>Ve které řadě se skrývá podstatné jméno, které se neskloňuje podle vzoru město? </vt:lpstr>
      <vt:lpstr>Jak zní správně slovo „kružítko“  v 7.pádě čísla množného?</vt:lpstr>
      <vt:lpstr>Kde je chyba?</vt:lpstr>
      <vt:lpstr>Najdi skupinu slov s vetřelcem.</vt:lpstr>
      <vt:lpstr>Ve které řadě se skrývá podstatné jméno, které se neskloňuje podle vzoru moře? </vt:lpstr>
      <vt:lpstr>Jak zní správně slovo „pole“  v 7.pádě čísla množného?</vt:lpstr>
      <vt:lpstr>Ve které větě není chyba?</vt:lpstr>
      <vt:lpstr>Najdi skupinu slov s vetřelcem.</vt:lpstr>
      <vt:lpstr>Ve které řadě se skrývá podstatné jméno, které se neskloňuje podle vzoru kuře? </vt:lpstr>
      <vt:lpstr>Vzor „kuře“ je vzorem:</vt:lpstr>
      <vt:lpstr>Kde je chyba?</vt:lpstr>
      <vt:lpstr>Najdi skupinu slov s vetřelcem.</vt:lpstr>
      <vt:lpstr>Vyber tu řadu slov, kde se všechna slova skloňují podle vzoru „stavení“:</vt:lpstr>
      <vt:lpstr>Vzor „stavení“ je vzorem: </vt:lpstr>
      <vt:lpstr>Kde není chyba? </vt:lpstr>
      <vt:lpstr>Ve které řadě je slovo, které se neskloňuje podle vzoru stavení? </vt:lpstr>
      <vt:lpstr>Najdi řadu slov, která jsou všechna rodu středního:</vt:lpstr>
      <vt:lpstr>Na podstatná jména rodu středního si ukážeme v jednotném čísle:</vt:lpstr>
      <vt:lpstr>Vzory podstatných jmen rodu středního jsou:</vt:lpstr>
      <vt:lpstr>Vzory podstatných jmen rodu středního jsou vzory: </vt:lpstr>
      <vt:lpstr>Ve které řadě je chyba? </vt:lpstr>
      <vt:lpstr>Najdi řadu s vetřelcem:</vt:lpstr>
      <vt:lpstr>Ve slově „sedadlo“ je příponovou částí:  </vt:lpstr>
      <vt:lpstr>   Ve slově „sedadlo“ je koncovkou: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2011-02-20T20:19:39Z</dcterms:created>
  <dcterms:modified xsi:type="dcterms:W3CDTF">2020-10-06T13:19:55Z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0x010100E5493BBA9A320C4D8E091D4AD1036C7F</vt:lpwstr>
  </property>
</Properties>
</file>